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91"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0" d="100"/>
          <a:sy n="90" d="100"/>
        </p:scale>
        <p:origin x="39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E310A-F07A-433D-BA94-C9AAF4207C0F}" type="datetimeFigureOut">
              <a:rPr lang="en-IN" smtClean="0"/>
              <a:t>16-09-2022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D3A13-42FE-43AE-8E3B-D029EEF86E49}" type="slidenum">
              <a:rPr lang="en-IN" smtClean="0"/>
              <a:t>‹#›</a:t>
            </a:fld>
            <a:endParaRPr lang="en-IN"/>
          </a:p>
        </p:txBody>
      </p:sp>
    </p:spTree>
    <p:extLst>
      <p:ext uri="{BB962C8B-B14F-4D97-AF65-F5344CB8AC3E}">
        <p14:creationId xmlns:p14="http://schemas.microsoft.com/office/powerpoint/2010/main" val="1974564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9/16/2022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9/16/2022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9/16/2022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9/16/2022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9/16/2022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9/16/2022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9/16/2022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lickr.com/photos/mercedesbenzencino/8345921563/"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hyperlink" Target="https://www.pexels.com/photo/modern-computer-monitor-with-keyboard-and-tablet-in-modern-room-4590387/"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37975F-99F9-149F-2A67-25C39B177A3E}"/>
              </a:ext>
            </a:extLst>
          </p:cNvPr>
          <p:cNvSpPr txBox="1"/>
          <p:nvPr/>
        </p:nvSpPr>
        <p:spPr>
          <a:xfrm>
            <a:off x="0" y="0"/>
            <a:ext cx="12192000" cy="1015663"/>
          </a:xfrm>
          <a:prstGeom prst="rect">
            <a:avLst/>
          </a:prstGeom>
          <a:solidFill>
            <a:schemeClr val="tx1">
              <a:lumMod val="65000"/>
            </a:schemeClr>
          </a:solidFill>
          <a:effectLst>
            <a:glow rad="127000">
              <a:schemeClr val="tx1">
                <a:lumMod val="50000"/>
              </a:schemeClr>
            </a:glow>
          </a:effectLst>
          <a:scene3d>
            <a:camera prst="perspectiveAbove"/>
            <a:lightRig rig="twoPt" dir="t"/>
          </a:scene3d>
        </p:spPr>
        <p:txBody>
          <a:bodyPr wrap="square" rtlCol="0">
            <a:spAutoFit/>
          </a:bodyPr>
          <a:lstStyle/>
          <a:p>
            <a:r>
              <a:rPr lang="en-US" sz="6000" dirty="0">
                <a:solidFill>
                  <a:schemeClr val="bg1">
                    <a:lumMod val="95000"/>
                    <a:lumOff val="5000"/>
                  </a:schemeClr>
                </a:solidFill>
                <a:effectLst>
                  <a:glow rad="127000">
                    <a:schemeClr val="tx1">
                      <a:lumMod val="65000"/>
                    </a:schemeClr>
                  </a:glow>
                </a:effectLst>
              </a:rPr>
              <a:t>CAR PRICE PREDICTION PROJECT</a:t>
            </a:r>
            <a:endParaRPr lang="en-IN" sz="6000" dirty="0">
              <a:solidFill>
                <a:schemeClr val="bg1">
                  <a:lumMod val="95000"/>
                  <a:lumOff val="5000"/>
                </a:schemeClr>
              </a:solidFill>
              <a:effectLst>
                <a:glow rad="127000">
                  <a:schemeClr val="tx1">
                    <a:lumMod val="65000"/>
                  </a:schemeClr>
                </a:glow>
              </a:effectLst>
            </a:endParaRPr>
          </a:p>
        </p:txBody>
      </p:sp>
    </p:spTree>
    <p:extLst>
      <p:ext uri="{BB962C8B-B14F-4D97-AF65-F5344CB8AC3E}">
        <p14:creationId xmlns:p14="http://schemas.microsoft.com/office/powerpoint/2010/main" val="1134419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ABAF-25C0-9EA6-1AE2-5C7EA39666E0}"/>
              </a:ext>
            </a:extLst>
          </p:cNvPr>
          <p:cNvSpPr>
            <a:spLocks noGrp="1"/>
          </p:cNvSpPr>
          <p:nvPr>
            <p:ph type="title"/>
          </p:nvPr>
        </p:nvSpPr>
        <p:spPr/>
        <p:txBody>
          <a:bodyPr>
            <a:normAutofit fontScale="90000"/>
          </a:bodyPr>
          <a:lstStyle/>
          <a:p>
            <a:r>
              <a:rPr lang="en-US" sz="4800" dirty="0"/>
              <a:t>BRANDS OF CARS IN DIFFERENT CITIES</a:t>
            </a:r>
            <a:endParaRPr lang="en-IN" sz="4800" dirty="0"/>
          </a:p>
        </p:txBody>
      </p:sp>
      <p:pic>
        <p:nvPicPr>
          <p:cNvPr id="15" name="Content Placeholder 11">
            <a:extLst>
              <a:ext uri="{FF2B5EF4-FFF2-40B4-BE49-F238E27FC236}">
                <a16:creationId xmlns:a16="http://schemas.microsoft.com/office/drawing/2014/main" id="{F4137871-CBA3-73B4-0A72-454FEB76847A}"/>
              </a:ext>
            </a:extLst>
          </p:cNvPr>
          <p:cNvPicPr>
            <a:picLocks noGrp="1" noChangeAspect="1"/>
          </p:cNvPicPr>
          <p:nvPr>
            <p:ph idx="1"/>
          </p:nvPr>
        </p:nvPicPr>
        <p:blipFill>
          <a:blip r:embed="rId2"/>
          <a:stretch>
            <a:fillRect/>
          </a:stretch>
        </p:blipFill>
        <p:spPr>
          <a:xfrm>
            <a:off x="32569" y="2017203"/>
            <a:ext cx="6714460" cy="4738703"/>
          </a:xfrm>
        </p:spPr>
      </p:pic>
      <p:sp>
        <p:nvSpPr>
          <p:cNvPr id="16" name="TextBox 15">
            <a:extLst>
              <a:ext uri="{FF2B5EF4-FFF2-40B4-BE49-F238E27FC236}">
                <a16:creationId xmlns:a16="http://schemas.microsoft.com/office/drawing/2014/main" id="{4EFFC38F-DA27-B6F6-0B6F-F2FA2E979966}"/>
              </a:ext>
            </a:extLst>
          </p:cNvPr>
          <p:cNvSpPr txBox="1"/>
          <p:nvPr/>
        </p:nvSpPr>
        <p:spPr>
          <a:xfrm>
            <a:off x="7084381" y="2801504"/>
            <a:ext cx="4802819" cy="4093428"/>
          </a:xfrm>
          <a:prstGeom prst="rect">
            <a:avLst/>
          </a:prstGeom>
          <a:noFill/>
        </p:spPr>
        <p:txBody>
          <a:bodyPr wrap="square" rtlCol="0">
            <a:spAutoFit/>
          </a:bodyPr>
          <a:lstStyle/>
          <a:p>
            <a:r>
              <a:rPr lang="en-US" sz="2000" u="sng" dirty="0">
                <a:solidFill>
                  <a:srgbClr val="FFC000"/>
                </a:solidFill>
              </a:rPr>
              <a:t>These are number of car brand</a:t>
            </a:r>
          </a:p>
          <a:p>
            <a:r>
              <a:rPr lang="en-US" sz="2000" u="sng" dirty="0">
                <a:solidFill>
                  <a:srgbClr val="FFC000"/>
                </a:solidFill>
              </a:rPr>
              <a:t> in different cities as shown in figure</a:t>
            </a:r>
            <a:r>
              <a:rPr lang="en-US" sz="2000" dirty="0">
                <a:solidFill>
                  <a:srgbClr val="FFC000"/>
                </a:solidFill>
              </a:rPr>
              <a:t>:-</a:t>
            </a:r>
          </a:p>
          <a:p>
            <a:pPr marL="342900" indent="-342900">
              <a:buAutoNum type="arabicPeriod"/>
            </a:pPr>
            <a:r>
              <a:rPr lang="en-US" sz="2000" dirty="0">
                <a:solidFill>
                  <a:srgbClr val="00B050"/>
                </a:solidFill>
              </a:rPr>
              <a:t>Highest car brand is Maruti</a:t>
            </a:r>
          </a:p>
          <a:p>
            <a:pPr marL="342900" indent="-342900">
              <a:buAutoNum type="arabicPeriod"/>
            </a:pPr>
            <a:r>
              <a:rPr lang="en-US" sz="2000" dirty="0">
                <a:solidFill>
                  <a:srgbClr val="00B050"/>
                </a:solidFill>
              </a:rPr>
              <a:t>Second is Hyundai</a:t>
            </a:r>
          </a:p>
          <a:p>
            <a:pPr marL="342900" indent="-342900">
              <a:buAutoNum type="arabicPeriod"/>
            </a:pPr>
            <a:r>
              <a:rPr lang="en-US" sz="2000" dirty="0">
                <a:solidFill>
                  <a:srgbClr val="00B050"/>
                </a:solidFill>
              </a:rPr>
              <a:t>Third is Honda </a:t>
            </a:r>
          </a:p>
          <a:p>
            <a:pPr marL="342900" indent="-342900">
              <a:buAutoNum type="arabicPeriod"/>
            </a:pPr>
            <a:r>
              <a:rPr lang="en-US" sz="2000" dirty="0">
                <a:solidFill>
                  <a:srgbClr val="00B050"/>
                </a:solidFill>
              </a:rPr>
              <a:t>Fiat, Mercedes, Audi and Nissan </a:t>
            </a:r>
          </a:p>
          <a:p>
            <a:r>
              <a:rPr lang="en-US" sz="2000" dirty="0">
                <a:solidFill>
                  <a:srgbClr val="00B050"/>
                </a:solidFill>
              </a:rPr>
              <a:t>are the least car which is purchased or  we say that it is in the stock </a:t>
            </a:r>
            <a:r>
              <a:rPr lang="en-US" sz="2000" dirty="0">
                <a:solidFill>
                  <a:srgbClr val="FFC000"/>
                </a:solidFill>
              </a:rPr>
              <a:t>.</a:t>
            </a:r>
          </a:p>
          <a:p>
            <a:endParaRPr lang="en-US" sz="2000" dirty="0">
              <a:solidFill>
                <a:srgbClr val="FFC000"/>
              </a:solidFill>
            </a:endParaRPr>
          </a:p>
          <a:p>
            <a:r>
              <a:rPr lang="en-US" sz="2000" dirty="0">
                <a:solidFill>
                  <a:srgbClr val="FFFF00"/>
                </a:solidFill>
              </a:rPr>
              <a:t>So, it is safe to say that Maruti ,Hyundai and Honda are first 3 choice of car.</a:t>
            </a:r>
          </a:p>
          <a:p>
            <a:r>
              <a:rPr lang="en-US" sz="2000" dirty="0">
                <a:solidFill>
                  <a:srgbClr val="FFFF00"/>
                </a:solidFill>
              </a:rPr>
              <a:t>These cars are popular in demand </a:t>
            </a:r>
          </a:p>
          <a:p>
            <a:r>
              <a:rPr lang="en-US" sz="2000" dirty="0">
                <a:solidFill>
                  <a:srgbClr val="FFC000"/>
                </a:solidFill>
              </a:rPr>
              <a:t> </a:t>
            </a:r>
            <a:endParaRPr lang="en-IN" sz="2000" dirty="0">
              <a:solidFill>
                <a:srgbClr val="FFC000"/>
              </a:solidFill>
            </a:endParaRPr>
          </a:p>
        </p:txBody>
      </p:sp>
    </p:spTree>
    <p:extLst>
      <p:ext uri="{BB962C8B-B14F-4D97-AF65-F5344CB8AC3E}">
        <p14:creationId xmlns:p14="http://schemas.microsoft.com/office/powerpoint/2010/main" val="3843236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2ABD-6E67-55A9-22D3-6F68A37D31D7}"/>
              </a:ext>
            </a:extLst>
          </p:cNvPr>
          <p:cNvSpPr>
            <a:spLocks noGrp="1"/>
          </p:cNvSpPr>
          <p:nvPr>
            <p:ph type="title"/>
          </p:nvPr>
        </p:nvSpPr>
        <p:spPr>
          <a:xfrm>
            <a:off x="1284003" y="699962"/>
            <a:ext cx="8623477" cy="951285"/>
          </a:xfrm>
        </p:spPr>
        <p:txBody>
          <a:bodyPr>
            <a:normAutofit fontScale="90000"/>
          </a:bodyPr>
          <a:lstStyle/>
          <a:p>
            <a:r>
              <a:rPr lang="en-US" sz="4400" dirty="0"/>
              <a:t>AVERAGE PRICE OF ALL CARS BRAND</a:t>
            </a:r>
            <a:endParaRPr lang="en-IN" sz="4400" dirty="0"/>
          </a:p>
        </p:txBody>
      </p:sp>
      <p:pic>
        <p:nvPicPr>
          <p:cNvPr id="5" name="Content Placeholder 4">
            <a:extLst>
              <a:ext uri="{FF2B5EF4-FFF2-40B4-BE49-F238E27FC236}">
                <a16:creationId xmlns:a16="http://schemas.microsoft.com/office/drawing/2014/main" id="{C49FD14E-DD43-7859-72FD-F7FA7290385F}"/>
              </a:ext>
            </a:extLst>
          </p:cNvPr>
          <p:cNvPicPr>
            <a:picLocks noGrp="1" noChangeAspect="1"/>
          </p:cNvPicPr>
          <p:nvPr>
            <p:ph idx="1"/>
          </p:nvPr>
        </p:nvPicPr>
        <p:blipFill>
          <a:blip r:embed="rId2"/>
          <a:stretch>
            <a:fillRect/>
          </a:stretch>
        </p:blipFill>
        <p:spPr>
          <a:xfrm>
            <a:off x="0" y="1953087"/>
            <a:ext cx="6096000" cy="4904913"/>
          </a:xfrm>
        </p:spPr>
      </p:pic>
      <p:sp>
        <p:nvSpPr>
          <p:cNvPr id="7" name="TextBox 6">
            <a:extLst>
              <a:ext uri="{FF2B5EF4-FFF2-40B4-BE49-F238E27FC236}">
                <a16:creationId xmlns:a16="http://schemas.microsoft.com/office/drawing/2014/main" id="{8C9C7752-EA8B-B296-A176-CD11560BF59F}"/>
              </a:ext>
            </a:extLst>
          </p:cNvPr>
          <p:cNvSpPr txBox="1"/>
          <p:nvPr/>
        </p:nvSpPr>
        <p:spPr>
          <a:xfrm>
            <a:off x="6223247" y="2546502"/>
            <a:ext cx="5601810" cy="3139321"/>
          </a:xfrm>
          <a:prstGeom prst="rect">
            <a:avLst/>
          </a:prstGeom>
          <a:noFill/>
        </p:spPr>
        <p:txBody>
          <a:bodyPr wrap="square" rtlCol="0">
            <a:spAutoFit/>
          </a:bodyPr>
          <a:lstStyle/>
          <a:p>
            <a:r>
              <a:rPr lang="en-US" u="sng" dirty="0">
                <a:solidFill>
                  <a:srgbClr val="FFC000"/>
                </a:solidFill>
              </a:rPr>
              <a:t>Here the figure shown the Average price:-</a:t>
            </a:r>
          </a:p>
          <a:p>
            <a:r>
              <a:rPr lang="en-US" dirty="0">
                <a:solidFill>
                  <a:srgbClr val="00B050"/>
                </a:solidFill>
              </a:rPr>
              <a:t>1.As we see Audi has the highest  average price .</a:t>
            </a:r>
          </a:p>
          <a:p>
            <a:r>
              <a:rPr lang="en-US" dirty="0">
                <a:solidFill>
                  <a:srgbClr val="00B050"/>
                </a:solidFill>
              </a:rPr>
              <a:t>2. Second we see MG and third is KIA.</a:t>
            </a:r>
          </a:p>
          <a:p>
            <a:r>
              <a:rPr lang="en-US" dirty="0">
                <a:solidFill>
                  <a:srgbClr val="00B050"/>
                </a:solidFill>
              </a:rPr>
              <a:t>3. Here we see clearly that average price of Maruti </a:t>
            </a:r>
          </a:p>
          <a:p>
            <a:r>
              <a:rPr lang="en-US" dirty="0">
                <a:solidFill>
                  <a:srgbClr val="00B050"/>
                </a:solidFill>
              </a:rPr>
              <a:t> Honda , Hyundai are minimum as compared to Audi </a:t>
            </a:r>
          </a:p>
          <a:p>
            <a:r>
              <a:rPr lang="en-US" dirty="0">
                <a:solidFill>
                  <a:srgbClr val="00B050"/>
                </a:solidFill>
              </a:rPr>
              <a:t>Kia ,MG and BMW </a:t>
            </a:r>
          </a:p>
          <a:p>
            <a:r>
              <a:rPr lang="en-US" dirty="0">
                <a:solidFill>
                  <a:srgbClr val="00B050"/>
                </a:solidFill>
              </a:rPr>
              <a:t>4. Nissan has low  demand and average price is also      low </a:t>
            </a:r>
          </a:p>
          <a:p>
            <a:endParaRPr lang="en-US" dirty="0"/>
          </a:p>
          <a:p>
            <a:r>
              <a:rPr lang="en-US" dirty="0">
                <a:solidFill>
                  <a:srgbClr val="FFFF00"/>
                </a:solidFill>
              </a:rPr>
              <a:t>So, it observe here Maruti ,Honda  and Hyundai has high demand and comparatively low average price.</a:t>
            </a:r>
          </a:p>
        </p:txBody>
      </p:sp>
    </p:spTree>
    <p:extLst>
      <p:ext uri="{BB962C8B-B14F-4D97-AF65-F5344CB8AC3E}">
        <p14:creationId xmlns:p14="http://schemas.microsoft.com/office/powerpoint/2010/main" val="1049224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FBEA-D24C-0DEF-F0F4-41AD1C97A76F}"/>
              </a:ext>
            </a:extLst>
          </p:cNvPr>
          <p:cNvSpPr>
            <a:spLocks noGrp="1"/>
          </p:cNvSpPr>
          <p:nvPr>
            <p:ph type="title"/>
          </p:nvPr>
        </p:nvSpPr>
        <p:spPr>
          <a:xfrm>
            <a:off x="1917576" y="692587"/>
            <a:ext cx="7309581" cy="967537"/>
          </a:xfrm>
        </p:spPr>
        <p:txBody>
          <a:bodyPr>
            <a:normAutofit/>
          </a:bodyPr>
          <a:lstStyle/>
          <a:p>
            <a:r>
              <a:rPr lang="en-US" sz="4400" dirty="0"/>
              <a:t>HIGHEST CARS IN LOCATION </a:t>
            </a:r>
            <a:endParaRPr lang="en-IN" sz="4400" dirty="0"/>
          </a:p>
        </p:txBody>
      </p:sp>
      <p:pic>
        <p:nvPicPr>
          <p:cNvPr id="5" name="Content Placeholder 4">
            <a:extLst>
              <a:ext uri="{FF2B5EF4-FFF2-40B4-BE49-F238E27FC236}">
                <a16:creationId xmlns:a16="http://schemas.microsoft.com/office/drawing/2014/main" id="{411F99B4-798A-B846-D3E5-E337DE29F956}"/>
              </a:ext>
            </a:extLst>
          </p:cNvPr>
          <p:cNvPicPr>
            <a:picLocks noGrp="1" noChangeAspect="1"/>
          </p:cNvPicPr>
          <p:nvPr>
            <p:ph idx="1"/>
          </p:nvPr>
        </p:nvPicPr>
        <p:blipFill>
          <a:blip r:embed="rId2"/>
          <a:stretch>
            <a:fillRect/>
          </a:stretch>
        </p:blipFill>
        <p:spPr>
          <a:xfrm>
            <a:off x="0" y="1919549"/>
            <a:ext cx="6871317" cy="3598863"/>
          </a:xfrm>
        </p:spPr>
      </p:pic>
      <p:sp>
        <p:nvSpPr>
          <p:cNvPr id="6" name="TextBox 5">
            <a:extLst>
              <a:ext uri="{FF2B5EF4-FFF2-40B4-BE49-F238E27FC236}">
                <a16:creationId xmlns:a16="http://schemas.microsoft.com/office/drawing/2014/main" id="{7B9E4243-E9B5-E2BF-1FC4-BBEAC039E4D0}"/>
              </a:ext>
            </a:extLst>
          </p:cNvPr>
          <p:cNvSpPr txBox="1"/>
          <p:nvPr/>
        </p:nvSpPr>
        <p:spPr>
          <a:xfrm>
            <a:off x="1917576" y="5534561"/>
            <a:ext cx="8114191" cy="1323439"/>
          </a:xfrm>
          <a:prstGeom prst="rect">
            <a:avLst/>
          </a:prstGeom>
          <a:noFill/>
        </p:spPr>
        <p:txBody>
          <a:bodyPr wrap="square" rtlCol="0">
            <a:spAutoFit/>
          </a:bodyPr>
          <a:lstStyle/>
          <a:p>
            <a:r>
              <a:rPr lang="en-US" sz="2000" dirty="0">
                <a:solidFill>
                  <a:srgbClr val="FFFF00"/>
                </a:solidFill>
              </a:rPr>
              <a:t>As per observation Noida has the highest in demand of used cars.</a:t>
            </a:r>
          </a:p>
          <a:p>
            <a:r>
              <a:rPr lang="en-US" sz="2000" dirty="0">
                <a:solidFill>
                  <a:srgbClr val="FFFF00"/>
                </a:solidFill>
              </a:rPr>
              <a:t>The highest ratio is 21% of Noida and then Mumbai and Chennai </a:t>
            </a:r>
          </a:p>
          <a:p>
            <a:r>
              <a:rPr lang="en-US" sz="2000" dirty="0">
                <a:solidFill>
                  <a:srgbClr val="FFFF00"/>
                </a:solidFill>
              </a:rPr>
              <a:t>Very low ration is Kolkata among all </a:t>
            </a:r>
          </a:p>
          <a:p>
            <a:r>
              <a:rPr lang="en-US" sz="2000" dirty="0">
                <a:solidFill>
                  <a:srgbClr val="FFFF00"/>
                </a:solidFill>
              </a:rPr>
              <a:t> </a:t>
            </a:r>
            <a:endParaRPr lang="en-IN" sz="2000" dirty="0">
              <a:solidFill>
                <a:srgbClr val="FFFF00"/>
              </a:solidFill>
            </a:endParaRPr>
          </a:p>
        </p:txBody>
      </p:sp>
      <p:pic>
        <p:nvPicPr>
          <p:cNvPr id="8" name="Picture 7">
            <a:extLst>
              <a:ext uri="{FF2B5EF4-FFF2-40B4-BE49-F238E27FC236}">
                <a16:creationId xmlns:a16="http://schemas.microsoft.com/office/drawing/2014/main" id="{B9E43469-6172-8BE8-E7D5-573DD0879194}"/>
              </a:ext>
            </a:extLst>
          </p:cNvPr>
          <p:cNvPicPr>
            <a:picLocks noChangeAspect="1"/>
          </p:cNvPicPr>
          <p:nvPr/>
        </p:nvPicPr>
        <p:blipFill>
          <a:blip r:embed="rId3"/>
          <a:stretch>
            <a:fillRect/>
          </a:stretch>
        </p:blipFill>
        <p:spPr>
          <a:xfrm>
            <a:off x="6871317" y="1919549"/>
            <a:ext cx="4840086" cy="3598863"/>
          </a:xfrm>
          <a:prstGeom prst="rect">
            <a:avLst/>
          </a:prstGeom>
        </p:spPr>
      </p:pic>
    </p:spTree>
    <p:extLst>
      <p:ext uri="{BB962C8B-B14F-4D97-AF65-F5344CB8AC3E}">
        <p14:creationId xmlns:p14="http://schemas.microsoft.com/office/powerpoint/2010/main" val="1117476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1F30-AC64-2CEA-8A81-F1A24C44D6F8}"/>
              </a:ext>
            </a:extLst>
          </p:cNvPr>
          <p:cNvSpPr>
            <a:spLocks noGrp="1"/>
          </p:cNvSpPr>
          <p:nvPr>
            <p:ph type="title"/>
          </p:nvPr>
        </p:nvSpPr>
        <p:spPr>
          <a:xfrm>
            <a:off x="1834419" y="682206"/>
            <a:ext cx="7682444" cy="986796"/>
          </a:xfrm>
        </p:spPr>
        <p:txBody>
          <a:bodyPr>
            <a:normAutofit/>
          </a:bodyPr>
          <a:lstStyle/>
          <a:p>
            <a:r>
              <a:rPr lang="en-US" sz="4400" dirty="0"/>
              <a:t>CAR BRAND AND FUEL ENGINE</a:t>
            </a:r>
            <a:endParaRPr lang="en-IN" sz="4400" dirty="0"/>
          </a:p>
        </p:txBody>
      </p:sp>
      <p:pic>
        <p:nvPicPr>
          <p:cNvPr id="5" name="Content Placeholder 4">
            <a:extLst>
              <a:ext uri="{FF2B5EF4-FFF2-40B4-BE49-F238E27FC236}">
                <a16:creationId xmlns:a16="http://schemas.microsoft.com/office/drawing/2014/main" id="{73B9CE83-3728-9D89-E472-49E770815160}"/>
              </a:ext>
            </a:extLst>
          </p:cNvPr>
          <p:cNvPicPr>
            <a:picLocks noGrp="1" noChangeAspect="1"/>
          </p:cNvPicPr>
          <p:nvPr>
            <p:ph idx="1"/>
          </p:nvPr>
        </p:nvPicPr>
        <p:blipFill>
          <a:blip r:embed="rId2"/>
          <a:stretch>
            <a:fillRect/>
          </a:stretch>
        </p:blipFill>
        <p:spPr>
          <a:xfrm>
            <a:off x="352147" y="1979720"/>
            <a:ext cx="11487705" cy="3849411"/>
          </a:xfrm>
        </p:spPr>
      </p:pic>
      <p:sp>
        <p:nvSpPr>
          <p:cNvPr id="6" name="TextBox 5">
            <a:extLst>
              <a:ext uri="{FF2B5EF4-FFF2-40B4-BE49-F238E27FC236}">
                <a16:creationId xmlns:a16="http://schemas.microsoft.com/office/drawing/2014/main" id="{AB43398C-BADE-952E-1290-9F06D7654887}"/>
              </a:ext>
            </a:extLst>
          </p:cNvPr>
          <p:cNvSpPr txBox="1"/>
          <p:nvPr/>
        </p:nvSpPr>
        <p:spPr>
          <a:xfrm>
            <a:off x="42899" y="5815246"/>
            <a:ext cx="12149101" cy="1015663"/>
          </a:xfrm>
          <a:prstGeom prst="rect">
            <a:avLst/>
          </a:prstGeom>
          <a:noFill/>
        </p:spPr>
        <p:txBody>
          <a:bodyPr wrap="square" rtlCol="0">
            <a:spAutoFit/>
          </a:bodyPr>
          <a:lstStyle/>
          <a:p>
            <a:r>
              <a:rPr lang="en-US" sz="2000" dirty="0">
                <a:solidFill>
                  <a:srgbClr val="FFFF00"/>
                </a:solidFill>
              </a:rPr>
              <a:t>The most of the car here is of Maruti with petrol engine and Hyundai with petrol and Honda with petrol</a:t>
            </a:r>
          </a:p>
          <a:p>
            <a:r>
              <a:rPr lang="en-IN" sz="2000" dirty="0">
                <a:solidFill>
                  <a:srgbClr val="FFFF00"/>
                </a:solidFill>
              </a:rPr>
              <a:t>And also in deiseal car engine we see Maruti and  Hyundai are good in strength. Petrol engine are </a:t>
            </a:r>
          </a:p>
          <a:p>
            <a:r>
              <a:rPr lang="en-IN" sz="2000" dirty="0">
                <a:solidFill>
                  <a:srgbClr val="FFFF00"/>
                </a:solidFill>
              </a:rPr>
              <a:t>comparatively more than any other fuel engine.</a:t>
            </a:r>
          </a:p>
        </p:txBody>
      </p:sp>
    </p:spTree>
    <p:extLst>
      <p:ext uri="{BB962C8B-B14F-4D97-AF65-F5344CB8AC3E}">
        <p14:creationId xmlns:p14="http://schemas.microsoft.com/office/powerpoint/2010/main" val="586616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7DB9E-6FB1-7210-98E5-2D973A24BDA1}"/>
              </a:ext>
            </a:extLst>
          </p:cNvPr>
          <p:cNvSpPr>
            <a:spLocks noGrp="1"/>
          </p:cNvSpPr>
          <p:nvPr>
            <p:ph type="title"/>
          </p:nvPr>
        </p:nvSpPr>
        <p:spPr>
          <a:xfrm>
            <a:off x="1274681" y="698364"/>
            <a:ext cx="8408815" cy="1080938"/>
          </a:xfrm>
        </p:spPr>
        <p:txBody>
          <a:bodyPr>
            <a:normAutofit/>
          </a:bodyPr>
          <a:lstStyle/>
          <a:p>
            <a:r>
              <a:rPr lang="en-US" sz="4400" dirty="0"/>
              <a:t>TOTAL CARS WITH FUEL ENGINES</a:t>
            </a:r>
            <a:endParaRPr lang="en-IN" sz="4400" dirty="0"/>
          </a:p>
        </p:txBody>
      </p:sp>
      <p:pic>
        <p:nvPicPr>
          <p:cNvPr id="10" name="Content Placeholder 9">
            <a:extLst>
              <a:ext uri="{FF2B5EF4-FFF2-40B4-BE49-F238E27FC236}">
                <a16:creationId xmlns:a16="http://schemas.microsoft.com/office/drawing/2014/main" id="{AA970ADE-B409-80FC-3052-2F736D2F7354}"/>
              </a:ext>
            </a:extLst>
          </p:cNvPr>
          <p:cNvPicPr>
            <a:picLocks noGrp="1" noChangeAspect="1"/>
          </p:cNvPicPr>
          <p:nvPr>
            <p:ph idx="1"/>
          </p:nvPr>
        </p:nvPicPr>
        <p:blipFill>
          <a:blip r:embed="rId2"/>
          <a:stretch>
            <a:fillRect/>
          </a:stretch>
        </p:blipFill>
        <p:spPr>
          <a:xfrm>
            <a:off x="0" y="1980184"/>
            <a:ext cx="7095744" cy="4877816"/>
          </a:xfrm>
          <a:prstGeom prst="rect">
            <a:avLst/>
          </a:prstGeom>
        </p:spPr>
      </p:pic>
      <p:sp>
        <p:nvSpPr>
          <p:cNvPr id="11" name="TextBox 10">
            <a:extLst>
              <a:ext uri="{FF2B5EF4-FFF2-40B4-BE49-F238E27FC236}">
                <a16:creationId xmlns:a16="http://schemas.microsoft.com/office/drawing/2014/main" id="{67770294-3B58-B3D4-B651-E95A837778C2}"/>
              </a:ext>
            </a:extLst>
          </p:cNvPr>
          <p:cNvSpPr txBox="1"/>
          <p:nvPr/>
        </p:nvSpPr>
        <p:spPr>
          <a:xfrm>
            <a:off x="7498081" y="2478024"/>
            <a:ext cx="4590288" cy="3539430"/>
          </a:xfrm>
          <a:prstGeom prst="rect">
            <a:avLst/>
          </a:prstGeom>
          <a:noFill/>
        </p:spPr>
        <p:txBody>
          <a:bodyPr wrap="square" rtlCol="0">
            <a:spAutoFit/>
          </a:bodyPr>
          <a:lstStyle/>
          <a:p>
            <a:r>
              <a:rPr lang="en-US" sz="2800" dirty="0">
                <a:solidFill>
                  <a:srgbClr val="FFFF00"/>
                </a:solidFill>
              </a:rPr>
              <a:t>Here, we see petrol engine cars are having 2427 which is very high than other fuel type.</a:t>
            </a:r>
          </a:p>
          <a:p>
            <a:r>
              <a:rPr lang="en-US" sz="2800" dirty="0">
                <a:solidFill>
                  <a:srgbClr val="FFFF00"/>
                </a:solidFill>
              </a:rPr>
              <a:t> </a:t>
            </a:r>
          </a:p>
          <a:p>
            <a:r>
              <a:rPr lang="en-US" sz="2800" dirty="0">
                <a:solidFill>
                  <a:srgbClr val="FFFF00"/>
                </a:solidFill>
              </a:rPr>
              <a:t>Diesel has 589</a:t>
            </a:r>
          </a:p>
          <a:p>
            <a:r>
              <a:rPr lang="en-US" sz="2800" dirty="0">
                <a:solidFill>
                  <a:srgbClr val="FFFF00"/>
                </a:solidFill>
              </a:rPr>
              <a:t>Petrol+CNG has 58</a:t>
            </a:r>
          </a:p>
          <a:p>
            <a:r>
              <a:rPr lang="en-US" sz="2800" dirty="0">
                <a:solidFill>
                  <a:srgbClr val="FFFF00"/>
                </a:solidFill>
              </a:rPr>
              <a:t>Petrol+LPG has 1</a:t>
            </a:r>
            <a:endParaRPr lang="en-IN" sz="2800" dirty="0">
              <a:solidFill>
                <a:srgbClr val="FFFF00"/>
              </a:solidFill>
            </a:endParaRPr>
          </a:p>
        </p:txBody>
      </p:sp>
    </p:spTree>
    <p:extLst>
      <p:ext uri="{BB962C8B-B14F-4D97-AF65-F5344CB8AC3E}">
        <p14:creationId xmlns:p14="http://schemas.microsoft.com/office/powerpoint/2010/main" val="3760923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A95D-287E-2E7D-0427-6BC3CC3CC641}"/>
              </a:ext>
            </a:extLst>
          </p:cNvPr>
          <p:cNvSpPr>
            <a:spLocks noGrp="1"/>
          </p:cNvSpPr>
          <p:nvPr>
            <p:ph type="title"/>
          </p:nvPr>
        </p:nvSpPr>
        <p:spPr>
          <a:xfrm>
            <a:off x="2189526" y="779861"/>
            <a:ext cx="6883454" cy="898019"/>
          </a:xfrm>
        </p:spPr>
        <p:txBody>
          <a:bodyPr/>
          <a:lstStyle/>
          <a:p>
            <a:r>
              <a:rPr lang="en-US" dirty="0"/>
              <a:t>GRAPH OF CAR GEAR COUNT</a:t>
            </a:r>
            <a:endParaRPr lang="en-IN" dirty="0"/>
          </a:p>
        </p:txBody>
      </p:sp>
      <p:pic>
        <p:nvPicPr>
          <p:cNvPr id="5" name="Content Placeholder 4">
            <a:extLst>
              <a:ext uri="{FF2B5EF4-FFF2-40B4-BE49-F238E27FC236}">
                <a16:creationId xmlns:a16="http://schemas.microsoft.com/office/drawing/2014/main" id="{016AEEA0-44AF-1211-3513-33ED1E4FC044}"/>
              </a:ext>
            </a:extLst>
          </p:cNvPr>
          <p:cNvPicPr>
            <a:picLocks noGrp="1" noChangeAspect="1"/>
          </p:cNvPicPr>
          <p:nvPr>
            <p:ph idx="1"/>
          </p:nvPr>
        </p:nvPicPr>
        <p:blipFill>
          <a:blip r:embed="rId2"/>
          <a:stretch>
            <a:fillRect/>
          </a:stretch>
        </p:blipFill>
        <p:spPr>
          <a:xfrm>
            <a:off x="2817341" y="1955060"/>
            <a:ext cx="5909463" cy="3598863"/>
          </a:xfrm>
        </p:spPr>
      </p:pic>
      <p:sp>
        <p:nvSpPr>
          <p:cNvPr id="6" name="TextBox 5">
            <a:extLst>
              <a:ext uri="{FF2B5EF4-FFF2-40B4-BE49-F238E27FC236}">
                <a16:creationId xmlns:a16="http://schemas.microsoft.com/office/drawing/2014/main" id="{50E75EDA-CDAC-E0CB-69DD-151662831BBD}"/>
              </a:ext>
            </a:extLst>
          </p:cNvPr>
          <p:cNvSpPr txBox="1"/>
          <p:nvPr/>
        </p:nvSpPr>
        <p:spPr>
          <a:xfrm>
            <a:off x="2032987" y="5965795"/>
            <a:ext cx="7982122"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FF00"/>
                </a:solidFill>
              </a:rPr>
              <a:t>MANUAL GEAR HAS HIGHEST IN DEMAND AS WE SAY IN THIS OBSERVATION </a:t>
            </a:r>
            <a:endParaRPr lang="en-IN" dirty="0">
              <a:solidFill>
                <a:srgbClr val="FFFF00"/>
              </a:solidFill>
            </a:endParaRPr>
          </a:p>
        </p:txBody>
      </p:sp>
    </p:spTree>
    <p:extLst>
      <p:ext uri="{BB962C8B-B14F-4D97-AF65-F5344CB8AC3E}">
        <p14:creationId xmlns:p14="http://schemas.microsoft.com/office/powerpoint/2010/main" val="3015406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6E196-0635-7F6E-FE16-2C86E72797EB}"/>
              </a:ext>
            </a:extLst>
          </p:cNvPr>
          <p:cNvSpPr>
            <a:spLocks noGrp="1"/>
          </p:cNvSpPr>
          <p:nvPr>
            <p:ph type="title"/>
          </p:nvPr>
        </p:nvSpPr>
        <p:spPr>
          <a:xfrm>
            <a:off x="2322691" y="664451"/>
            <a:ext cx="5534048" cy="1080938"/>
          </a:xfrm>
        </p:spPr>
        <p:txBody>
          <a:bodyPr>
            <a:normAutofit/>
          </a:bodyPr>
          <a:lstStyle/>
          <a:p>
            <a:r>
              <a:rPr lang="en-US" sz="4800" dirty="0"/>
              <a:t>KILOMETER DRIVEN </a:t>
            </a:r>
            <a:endParaRPr lang="en-IN" sz="4800" dirty="0"/>
          </a:p>
        </p:txBody>
      </p:sp>
      <p:pic>
        <p:nvPicPr>
          <p:cNvPr id="5" name="Content Placeholder 4">
            <a:extLst>
              <a:ext uri="{FF2B5EF4-FFF2-40B4-BE49-F238E27FC236}">
                <a16:creationId xmlns:a16="http://schemas.microsoft.com/office/drawing/2014/main" id="{CD5E9F62-A43E-5B4C-3279-B469FE1772B2}"/>
              </a:ext>
            </a:extLst>
          </p:cNvPr>
          <p:cNvPicPr>
            <a:picLocks noGrp="1" noChangeAspect="1"/>
          </p:cNvPicPr>
          <p:nvPr>
            <p:ph idx="1"/>
          </p:nvPr>
        </p:nvPicPr>
        <p:blipFill>
          <a:blip r:embed="rId2"/>
          <a:stretch>
            <a:fillRect/>
          </a:stretch>
        </p:blipFill>
        <p:spPr>
          <a:xfrm>
            <a:off x="1" y="1979721"/>
            <a:ext cx="7093258" cy="4878280"/>
          </a:xfrm>
        </p:spPr>
      </p:pic>
      <p:sp>
        <p:nvSpPr>
          <p:cNvPr id="6" name="TextBox 5">
            <a:extLst>
              <a:ext uri="{FF2B5EF4-FFF2-40B4-BE49-F238E27FC236}">
                <a16:creationId xmlns:a16="http://schemas.microsoft.com/office/drawing/2014/main" id="{C2E668C2-D1FF-B681-7977-DB462B52426C}"/>
              </a:ext>
            </a:extLst>
          </p:cNvPr>
          <p:cNvSpPr txBox="1"/>
          <p:nvPr/>
        </p:nvSpPr>
        <p:spPr>
          <a:xfrm>
            <a:off x="7544319" y="4922520"/>
            <a:ext cx="4182861" cy="1477328"/>
          </a:xfrm>
          <a:prstGeom prst="rect">
            <a:avLst/>
          </a:prstGeom>
          <a:noFill/>
        </p:spPr>
        <p:txBody>
          <a:bodyPr wrap="square" rtlCol="0">
            <a:spAutoFit/>
          </a:bodyPr>
          <a:lstStyle/>
          <a:p>
            <a:r>
              <a:rPr lang="en-US" dirty="0">
                <a:solidFill>
                  <a:srgbClr val="FFFF00"/>
                </a:solidFill>
              </a:rPr>
              <a:t>In this graph, we observe Maruti car has highest driven cars at this time</a:t>
            </a:r>
          </a:p>
          <a:p>
            <a:r>
              <a:rPr lang="en-US" dirty="0">
                <a:solidFill>
                  <a:srgbClr val="FFFF00"/>
                </a:solidFill>
              </a:rPr>
              <a:t> As per graph it driven more than 235466 km which is very high.</a:t>
            </a:r>
          </a:p>
          <a:p>
            <a:r>
              <a:rPr lang="en-US" dirty="0">
                <a:solidFill>
                  <a:srgbClr val="FFFF00"/>
                </a:solidFill>
              </a:rPr>
              <a:t>Lowest  is 72 here.</a:t>
            </a:r>
            <a:endParaRPr lang="en-IN" dirty="0">
              <a:solidFill>
                <a:srgbClr val="FFFF00"/>
              </a:solidFill>
            </a:endParaRPr>
          </a:p>
        </p:txBody>
      </p:sp>
      <p:pic>
        <p:nvPicPr>
          <p:cNvPr id="8" name="Picture 7">
            <a:extLst>
              <a:ext uri="{FF2B5EF4-FFF2-40B4-BE49-F238E27FC236}">
                <a16:creationId xmlns:a16="http://schemas.microsoft.com/office/drawing/2014/main" id="{730134F2-80AA-D258-2CDB-AD4AA2E96BD3}"/>
              </a:ext>
            </a:extLst>
          </p:cNvPr>
          <p:cNvPicPr>
            <a:picLocks noChangeAspect="1"/>
          </p:cNvPicPr>
          <p:nvPr/>
        </p:nvPicPr>
        <p:blipFill>
          <a:blip r:embed="rId3"/>
          <a:stretch>
            <a:fillRect/>
          </a:stretch>
        </p:blipFill>
        <p:spPr>
          <a:xfrm>
            <a:off x="9838931" y="1979721"/>
            <a:ext cx="2353070" cy="2619375"/>
          </a:xfrm>
          <a:prstGeom prst="rect">
            <a:avLst/>
          </a:prstGeom>
        </p:spPr>
      </p:pic>
      <p:pic>
        <p:nvPicPr>
          <p:cNvPr id="10" name="Picture 9">
            <a:extLst>
              <a:ext uri="{FF2B5EF4-FFF2-40B4-BE49-F238E27FC236}">
                <a16:creationId xmlns:a16="http://schemas.microsoft.com/office/drawing/2014/main" id="{D322BC77-7945-1F43-4283-592F0988EEBF}"/>
              </a:ext>
            </a:extLst>
          </p:cNvPr>
          <p:cNvPicPr>
            <a:picLocks noChangeAspect="1"/>
          </p:cNvPicPr>
          <p:nvPr/>
        </p:nvPicPr>
        <p:blipFill>
          <a:blip r:embed="rId4"/>
          <a:stretch>
            <a:fillRect/>
          </a:stretch>
        </p:blipFill>
        <p:spPr>
          <a:xfrm>
            <a:off x="7093260" y="1979721"/>
            <a:ext cx="2745672" cy="2619375"/>
          </a:xfrm>
          <a:prstGeom prst="rect">
            <a:avLst/>
          </a:prstGeom>
        </p:spPr>
      </p:pic>
    </p:spTree>
    <p:extLst>
      <p:ext uri="{BB962C8B-B14F-4D97-AF65-F5344CB8AC3E}">
        <p14:creationId xmlns:p14="http://schemas.microsoft.com/office/powerpoint/2010/main" val="1256433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1178D-10A1-09ED-98DE-B5467F514D0C}"/>
              </a:ext>
            </a:extLst>
          </p:cNvPr>
          <p:cNvSpPr>
            <a:spLocks noGrp="1"/>
          </p:cNvSpPr>
          <p:nvPr>
            <p:ph type="title"/>
          </p:nvPr>
        </p:nvSpPr>
        <p:spPr>
          <a:xfrm>
            <a:off x="2669988" y="753228"/>
            <a:ext cx="5712012" cy="963264"/>
          </a:xfrm>
        </p:spPr>
        <p:txBody>
          <a:bodyPr/>
          <a:lstStyle/>
          <a:p>
            <a:r>
              <a:rPr lang="en-US" sz="4800" dirty="0"/>
              <a:t>EMI OF CARS</a:t>
            </a:r>
            <a:r>
              <a:rPr lang="en-US" dirty="0"/>
              <a:t>(monthly)</a:t>
            </a:r>
            <a:endParaRPr lang="en-IN" dirty="0"/>
          </a:p>
        </p:txBody>
      </p:sp>
      <p:pic>
        <p:nvPicPr>
          <p:cNvPr id="5" name="Content Placeholder 4">
            <a:extLst>
              <a:ext uri="{FF2B5EF4-FFF2-40B4-BE49-F238E27FC236}">
                <a16:creationId xmlns:a16="http://schemas.microsoft.com/office/drawing/2014/main" id="{8F15F27B-F155-4DFB-6884-0092E6624F07}"/>
              </a:ext>
            </a:extLst>
          </p:cNvPr>
          <p:cNvPicPr>
            <a:picLocks noGrp="1" noChangeAspect="1"/>
          </p:cNvPicPr>
          <p:nvPr>
            <p:ph idx="1"/>
          </p:nvPr>
        </p:nvPicPr>
        <p:blipFill>
          <a:blip r:embed="rId2"/>
          <a:stretch>
            <a:fillRect/>
          </a:stretch>
        </p:blipFill>
        <p:spPr>
          <a:xfrm>
            <a:off x="5248911" y="2032632"/>
            <a:ext cx="3559809" cy="2867025"/>
          </a:xfrm>
        </p:spPr>
      </p:pic>
      <p:pic>
        <p:nvPicPr>
          <p:cNvPr id="7" name="Picture 6">
            <a:extLst>
              <a:ext uri="{FF2B5EF4-FFF2-40B4-BE49-F238E27FC236}">
                <a16:creationId xmlns:a16="http://schemas.microsoft.com/office/drawing/2014/main" id="{C280D455-2022-727B-B3FA-BBC1A001BB85}"/>
              </a:ext>
            </a:extLst>
          </p:cNvPr>
          <p:cNvPicPr>
            <a:picLocks noChangeAspect="1"/>
          </p:cNvPicPr>
          <p:nvPr/>
        </p:nvPicPr>
        <p:blipFill>
          <a:blip r:embed="rId3"/>
          <a:stretch>
            <a:fillRect/>
          </a:stretch>
        </p:blipFill>
        <p:spPr>
          <a:xfrm>
            <a:off x="8808720" y="2042158"/>
            <a:ext cx="3305175" cy="2847975"/>
          </a:xfrm>
          <a:prstGeom prst="rect">
            <a:avLst/>
          </a:prstGeom>
        </p:spPr>
      </p:pic>
      <p:pic>
        <p:nvPicPr>
          <p:cNvPr id="9" name="Picture 8">
            <a:extLst>
              <a:ext uri="{FF2B5EF4-FFF2-40B4-BE49-F238E27FC236}">
                <a16:creationId xmlns:a16="http://schemas.microsoft.com/office/drawing/2014/main" id="{037FCE58-D276-D531-2E32-7DDFBFECDA81}"/>
              </a:ext>
            </a:extLst>
          </p:cNvPr>
          <p:cNvPicPr>
            <a:picLocks noChangeAspect="1"/>
          </p:cNvPicPr>
          <p:nvPr/>
        </p:nvPicPr>
        <p:blipFill>
          <a:blip r:embed="rId4"/>
          <a:stretch>
            <a:fillRect/>
          </a:stretch>
        </p:blipFill>
        <p:spPr>
          <a:xfrm>
            <a:off x="0" y="2032632"/>
            <a:ext cx="5248911" cy="4772028"/>
          </a:xfrm>
          <a:prstGeom prst="rect">
            <a:avLst/>
          </a:prstGeom>
        </p:spPr>
      </p:pic>
      <p:sp>
        <p:nvSpPr>
          <p:cNvPr id="10" name="TextBox 9">
            <a:extLst>
              <a:ext uri="{FF2B5EF4-FFF2-40B4-BE49-F238E27FC236}">
                <a16:creationId xmlns:a16="http://schemas.microsoft.com/office/drawing/2014/main" id="{D32495EF-A805-30C7-A90D-20A2A51A2B18}"/>
              </a:ext>
            </a:extLst>
          </p:cNvPr>
          <p:cNvSpPr txBox="1"/>
          <p:nvPr/>
        </p:nvSpPr>
        <p:spPr>
          <a:xfrm>
            <a:off x="5403431" y="5215797"/>
            <a:ext cx="6591869"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FF00"/>
                </a:solidFill>
              </a:rPr>
              <a:t>The highest EMI we see as per brand is Ford and low EMI is </a:t>
            </a:r>
          </a:p>
          <a:p>
            <a:r>
              <a:rPr lang="en-US" dirty="0">
                <a:solidFill>
                  <a:srgbClr val="FFFF00"/>
                </a:solidFill>
              </a:rPr>
              <a:t>     available  Maruti.</a:t>
            </a:r>
          </a:p>
          <a:p>
            <a:pPr marL="285750" indent="-285750">
              <a:buFont typeface="Arial" panose="020B0604020202020204" pitchFamily="34" charset="0"/>
              <a:buChar char="•"/>
            </a:pPr>
            <a:r>
              <a:rPr lang="en-US" dirty="0">
                <a:solidFill>
                  <a:srgbClr val="FFFF00"/>
                </a:solidFill>
              </a:rPr>
              <a:t>There is vast difference between high and low EMI</a:t>
            </a:r>
          </a:p>
          <a:p>
            <a:r>
              <a:rPr lang="en-US" dirty="0">
                <a:solidFill>
                  <a:srgbClr val="FFFF00"/>
                </a:solidFill>
              </a:rPr>
              <a:t>     highest=65670, lowest=3675.</a:t>
            </a:r>
          </a:p>
        </p:txBody>
      </p:sp>
    </p:spTree>
    <p:extLst>
      <p:ext uri="{BB962C8B-B14F-4D97-AF65-F5344CB8AC3E}">
        <p14:creationId xmlns:p14="http://schemas.microsoft.com/office/powerpoint/2010/main" val="1453464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26AB8-B90A-9615-4416-86FC7A02E14C}"/>
              </a:ext>
            </a:extLst>
          </p:cNvPr>
          <p:cNvSpPr>
            <a:spLocks noGrp="1"/>
          </p:cNvSpPr>
          <p:nvPr>
            <p:ph type="title"/>
          </p:nvPr>
        </p:nvSpPr>
        <p:spPr>
          <a:xfrm>
            <a:off x="2336800" y="722462"/>
            <a:ext cx="6747934" cy="1131738"/>
          </a:xfrm>
        </p:spPr>
        <p:txBody>
          <a:bodyPr>
            <a:normAutofit fontScale="90000"/>
          </a:bodyPr>
          <a:lstStyle/>
          <a:p>
            <a:r>
              <a:rPr lang="en-US" sz="4800" dirty="0"/>
              <a:t>SKEWNESS AND OUTLIERS</a:t>
            </a:r>
            <a:br>
              <a:rPr lang="en-US" sz="4800" dirty="0"/>
            </a:br>
            <a:r>
              <a:rPr lang="en-US" sz="4800" dirty="0"/>
              <a:t>             GRAPH </a:t>
            </a:r>
            <a:endParaRPr lang="en-IN" sz="4800" dirty="0"/>
          </a:p>
        </p:txBody>
      </p:sp>
      <p:pic>
        <p:nvPicPr>
          <p:cNvPr id="5" name="Content Placeholder 4">
            <a:extLst>
              <a:ext uri="{FF2B5EF4-FFF2-40B4-BE49-F238E27FC236}">
                <a16:creationId xmlns:a16="http://schemas.microsoft.com/office/drawing/2014/main" id="{BDFF3E1B-3899-4CD1-0827-11836FE76EBE}"/>
              </a:ext>
            </a:extLst>
          </p:cNvPr>
          <p:cNvPicPr>
            <a:picLocks noGrp="1" noChangeAspect="1"/>
          </p:cNvPicPr>
          <p:nvPr>
            <p:ph idx="1"/>
          </p:nvPr>
        </p:nvPicPr>
        <p:blipFill>
          <a:blip r:embed="rId2"/>
          <a:stretch>
            <a:fillRect/>
          </a:stretch>
        </p:blipFill>
        <p:spPr>
          <a:xfrm>
            <a:off x="0" y="1981200"/>
            <a:ext cx="6239933" cy="3437468"/>
          </a:xfrm>
        </p:spPr>
      </p:pic>
      <p:pic>
        <p:nvPicPr>
          <p:cNvPr id="7" name="Picture 6">
            <a:extLst>
              <a:ext uri="{FF2B5EF4-FFF2-40B4-BE49-F238E27FC236}">
                <a16:creationId xmlns:a16="http://schemas.microsoft.com/office/drawing/2014/main" id="{B0B9BFE8-123D-EECD-EF25-6DBD4A442BDF}"/>
              </a:ext>
            </a:extLst>
          </p:cNvPr>
          <p:cNvPicPr>
            <a:picLocks noChangeAspect="1"/>
          </p:cNvPicPr>
          <p:nvPr/>
        </p:nvPicPr>
        <p:blipFill>
          <a:blip r:embed="rId3"/>
          <a:stretch>
            <a:fillRect/>
          </a:stretch>
        </p:blipFill>
        <p:spPr>
          <a:xfrm>
            <a:off x="6239932" y="1981199"/>
            <a:ext cx="5952067" cy="3437468"/>
          </a:xfrm>
          <a:prstGeom prst="rect">
            <a:avLst/>
          </a:prstGeom>
        </p:spPr>
      </p:pic>
      <p:sp>
        <p:nvSpPr>
          <p:cNvPr id="8" name="TextBox 7">
            <a:extLst>
              <a:ext uri="{FF2B5EF4-FFF2-40B4-BE49-F238E27FC236}">
                <a16:creationId xmlns:a16="http://schemas.microsoft.com/office/drawing/2014/main" id="{1138D91D-13F1-30E1-A06C-1AC59D29346E}"/>
              </a:ext>
            </a:extLst>
          </p:cNvPr>
          <p:cNvSpPr txBox="1"/>
          <p:nvPr/>
        </p:nvSpPr>
        <p:spPr>
          <a:xfrm>
            <a:off x="482602" y="5486399"/>
            <a:ext cx="109389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00"/>
                </a:solidFill>
              </a:rPr>
              <a:t>These are the graph of numerical feature , this feature has skewness and another graph shows outliers.</a:t>
            </a:r>
          </a:p>
          <a:p>
            <a:pPr marL="285750" indent="-285750">
              <a:buFont typeface="Arial" panose="020B0604020202020204" pitchFamily="34" charset="0"/>
              <a:buChar char="•"/>
            </a:pPr>
            <a:r>
              <a:rPr lang="en-US" dirty="0">
                <a:solidFill>
                  <a:srgbClr val="FFFF00"/>
                </a:solidFill>
              </a:rPr>
              <a:t>These shows data is ambiguous and so, we have to remove the skewness and outliers and bring data in one scale so it can predict and that prediction should be unbiased </a:t>
            </a:r>
            <a:endParaRPr lang="en-IN" dirty="0">
              <a:solidFill>
                <a:srgbClr val="FFFF00"/>
              </a:solidFill>
            </a:endParaRPr>
          </a:p>
        </p:txBody>
      </p:sp>
    </p:spTree>
    <p:extLst>
      <p:ext uri="{BB962C8B-B14F-4D97-AF65-F5344CB8AC3E}">
        <p14:creationId xmlns:p14="http://schemas.microsoft.com/office/powerpoint/2010/main" val="830930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A161-9219-E23B-FEBA-ADE852588AC3}"/>
              </a:ext>
            </a:extLst>
          </p:cNvPr>
          <p:cNvSpPr>
            <a:spLocks noGrp="1"/>
          </p:cNvSpPr>
          <p:nvPr>
            <p:ph type="title"/>
          </p:nvPr>
        </p:nvSpPr>
        <p:spPr>
          <a:xfrm>
            <a:off x="1493121" y="727828"/>
            <a:ext cx="7904879" cy="1080938"/>
          </a:xfrm>
        </p:spPr>
        <p:txBody>
          <a:bodyPr>
            <a:normAutofit/>
          </a:bodyPr>
          <a:lstStyle/>
          <a:p>
            <a:r>
              <a:rPr lang="en-US" sz="4800" dirty="0"/>
              <a:t>PRICE AND FUEL RELATION </a:t>
            </a:r>
            <a:endParaRPr lang="en-IN" sz="4800" dirty="0"/>
          </a:p>
        </p:txBody>
      </p:sp>
      <p:pic>
        <p:nvPicPr>
          <p:cNvPr id="5" name="Content Placeholder 4">
            <a:extLst>
              <a:ext uri="{FF2B5EF4-FFF2-40B4-BE49-F238E27FC236}">
                <a16:creationId xmlns:a16="http://schemas.microsoft.com/office/drawing/2014/main" id="{0B5B218A-7766-2199-2751-A01FD3DA2A00}"/>
              </a:ext>
            </a:extLst>
          </p:cNvPr>
          <p:cNvPicPr>
            <a:picLocks noGrp="1" noChangeAspect="1"/>
          </p:cNvPicPr>
          <p:nvPr>
            <p:ph idx="1"/>
          </p:nvPr>
        </p:nvPicPr>
        <p:blipFill>
          <a:blip r:embed="rId2"/>
          <a:stretch>
            <a:fillRect/>
          </a:stretch>
        </p:blipFill>
        <p:spPr>
          <a:xfrm>
            <a:off x="0" y="2023533"/>
            <a:ext cx="7501467" cy="4834467"/>
          </a:xfrm>
        </p:spPr>
      </p:pic>
      <p:sp>
        <p:nvSpPr>
          <p:cNvPr id="6" name="TextBox 5">
            <a:extLst>
              <a:ext uri="{FF2B5EF4-FFF2-40B4-BE49-F238E27FC236}">
                <a16:creationId xmlns:a16="http://schemas.microsoft.com/office/drawing/2014/main" id="{5F94503F-D2EA-49FB-90C7-6456F6272CBD}"/>
              </a:ext>
            </a:extLst>
          </p:cNvPr>
          <p:cNvSpPr txBox="1"/>
          <p:nvPr/>
        </p:nvSpPr>
        <p:spPr>
          <a:xfrm>
            <a:off x="7577667" y="2641600"/>
            <a:ext cx="45550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00"/>
                </a:solidFill>
              </a:rPr>
              <a:t>As per observation of graph the </a:t>
            </a:r>
          </a:p>
          <a:p>
            <a:r>
              <a:rPr lang="en-US" dirty="0">
                <a:solidFill>
                  <a:srgbClr val="FFFF00"/>
                </a:solidFill>
              </a:rPr>
              <a:t>    price of diesel fuel engine is highest </a:t>
            </a:r>
          </a:p>
          <a:p>
            <a:r>
              <a:rPr lang="en-US" dirty="0">
                <a:solidFill>
                  <a:srgbClr val="FFFF00"/>
                </a:solidFill>
              </a:rPr>
              <a:t>     and petrol engine is second in graph.      </a:t>
            </a:r>
          </a:p>
          <a:p>
            <a:pPr marL="285750" indent="-285750">
              <a:buFont typeface="Arial" panose="020B0604020202020204" pitchFamily="34" charset="0"/>
              <a:buChar char="•"/>
            </a:pPr>
            <a:r>
              <a:rPr lang="en-US" dirty="0">
                <a:solidFill>
                  <a:srgbClr val="FFFF00"/>
                </a:solidFill>
              </a:rPr>
              <a:t>Petrol fuel engine is high but</a:t>
            </a:r>
          </a:p>
          <a:p>
            <a:r>
              <a:rPr lang="en-US" dirty="0">
                <a:solidFill>
                  <a:srgbClr val="FFFF00"/>
                </a:solidFill>
              </a:rPr>
              <a:t>    comparatively low from Diesel.</a:t>
            </a:r>
          </a:p>
          <a:p>
            <a:pPr marL="285750" indent="-285750">
              <a:buFont typeface="Arial" panose="020B0604020202020204" pitchFamily="34" charset="0"/>
              <a:buChar char="•"/>
            </a:pPr>
            <a:r>
              <a:rPr lang="en-US" dirty="0">
                <a:solidFill>
                  <a:srgbClr val="FFFF00"/>
                </a:solidFill>
              </a:rPr>
              <a:t>We see different of petrol and petrol +CNG is not So much , as they have the difference but not so vast</a:t>
            </a:r>
            <a:endParaRPr lang="en-IN" dirty="0">
              <a:solidFill>
                <a:srgbClr val="FFFF00"/>
              </a:solidFill>
            </a:endParaRPr>
          </a:p>
        </p:txBody>
      </p:sp>
    </p:spTree>
    <p:extLst>
      <p:ext uri="{BB962C8B-B14F-4D97-AF65-F5344CB8AC3E}">
        <p14:creationId xmlns:p14="http://schemas.microsoft.com/office/powerpoint/2010/main" val="2773105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34384-79B6-ADAB-524C-8CE5E47B3F84}"/>
              </a:ext>
            </a:extLst>
          </p:cNvPr>
          <p:cNvSpPr>
            <a:spLocks noGrp="1"/>
          </p:cNvSpPr>
          <p:nvPr>
            <p:ph type="title"/>
          </p:nvPr>
        </p:nvSpPr>
        <p:spPr>
          <a:xfrm>
            <a:off x="2580143" y="691084"/>
            <a:ext cx="6404060" cy="1080938"/>
          </a:xfrm>
        </p:spPr>
        <p:txBody>
          <a:bodyPr>
            <a:normAutofit/>
          </a:bodyPr>
          <a:lstStyle/>
          <a:p>
            <a:r>
              <a:rPr lang="en-US" sz="6000" dirty="0"/>
              <a:t>INTRODUCTION </a:t>
            </a:r>
            <a:endParaRPr lang="en-IN" sz="6000" dirty="0"/>
          </a:p>
        </p:txBody>
      </p:sp>
      <p:sp>
        <p:nvSpPr>
          <p:cNvPr id="3" name="Content Placeholder 2">
            <a:extLst>
              <a:ext uri="{FF2B5EF4-FFF2-40B4-BE49-F238E27FC236}">
                <a16:creationId xmlns:a16="http://schemas.microsoft.com/office/drawing/2014/main" id="{8636DE87-A427-7F58-167E-6143D69DF0B3}"/>
              </a:ext>
            </a:extLst>
          </p:cNvPr>
          <p:cNvSpPr>
            <a:spLocks noGrp="1"/>
          </p:cNvSpPr>
          <p:nvPr>
            <p:ph idx="1"/>
          </p:nvPr>
        </p:nvSpPr>
        <p:spPr>
          <a:xfrm>
            <a:off x="973285" y="2891280"/>
            <a:ext cx="9613861" cy="2657264"/>
          </a:xfrm>
        </p:spPr>
        <p:txBody>
          <a:bodyPr/>
          <a:lstStyle/>
          <a:p>
            <a:pPr marL="0" indent="0">
              <a:buNone/>
            </a:pPr>
            <a:r>
              <a:rPr lang="en-US" b="1" i="0" dirty="0">
                <a:solidFill>
                  <a:srgbClr val="FFFF00"/>
                </a:solidFill>
                <a:effectLst/>
                <a:latin typeface="Arial" panose="020B0604020202020204" pitchFamily="34" charset="0"/>
              </a:rPr>
              <a:t>The price of a car depends on a lot of factors like the goodwill of the brand of the car, features of the car, horsepower and the mileage it gives and many more. Car price prediction is one of the major research areas in machine learning. </a:t>
            </a:r>
            <a:r>
              <a:rPr lang="en-US" b="1" dirty="0">
                <a:solidFill>
                  <a:srgbClr val="FFFF00"/>
                </a:solidFill>
                <a:effectLst/>
                <a:latin typeface="Arial" panose="020B0604020202020204" pitchFamily="34" charset="0"/>
              </a:rPr>
              <a:t>With the covid 19 impact in the market, we have seen lot of changes in the car market. Now some cars are in demand hence making them costly and some are not in demand hence cheaper</a:t>
            </a:r>
            <a:r>
              <a:rPr lang="en-US" dirty="0">
                <a:solidFill>
                  <a:srgbClr val="FFFF00"/>
                </a:solidFill>
                <a:effectLst/>
                <a:latin typeface="Arial" panose="020B0604020202020204" pitchFamily="34" charset="0"/>
              </a:rPr>
              <a:t>.</a:t>
            </a:r>
            <a:endParaRPr lang="en-US" b="1" dirty="0">
              <a:solidFill>
                <a:srgbClr val="FFFF00"/>
              </a:solidFill>
              <a:latin typeface="Arial" panose="020B0604020202020204" pitchFamily="34" charset="0"/>
            </a:endParaRPr>
          </a:p>
          <a:p>
            <a:pPr marL="0" indent="0">
              <a:buNone/>
            </a:pPr>
            <a:endParaRPr lang="en-IN" b="1" dirty="0">
              <a:solidFill>
                <a:srgbClr val="FFFF00"/>
              </a:solidFill>
            </a:endParaRPr>
          </a:p>
        </p:txBody>
      </p:sp>
    </p:spTree>
    <p:extLst>
      <p:ext uri="{BB962C8B-B14F-4D97-AF65-F5344CB8AC3E}">
        <p14:creationId xmlns:p14="http://schemas.microsoft.com/office/powerpoint/2010/main" val="1294310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E04F-5F65-B522-B707-CC7038A0CAF4}"/>
              </a:ext>
            </a:extLst>
          </p:cNvPr>
          <p:cNvSpPr>
            <a:spLocks noGrp="1"/>
          </p:cNvSpPr>
          <p:nvPr>
            <p:ph type="title"/>
          </p:nvPr>
        </p:nvSpPr>
        <p:spPr>
          <a:xfrm>
            <a:off x="680322" y="753228"/>
            <a:ext cx="9293412" cy="931639"/>
          </a:xfrm>
        </p:spPr>
        <p:txBody>
          <a:bodyPr>
            <a:normAutofit fontScale="90000"/>
          </a:bodyPr>
          <a:lstStyle/>
          <a:p>
            <a:r>
              <a:rPr lang="en-US" sz="4400" dirty="0"/>
              <a:t>PRICE AND KILOMETER DRIVEN BY CARS</a:t>
            </a:r>
            <a:endParaRPr lang="en-IN" sz="4400" dirty="0"/>
          </a:p>
        </p:txBody>
      </p:sp>
      <p:pic>
        <p:nvPicPr>
          <p:cNvPr id="5" name="Content Placeholder 4">
            <a:extLst>
              <a:ext uri="{FF2B5EF4-FFF2-40B4-BE49-F238E27FC236}">
                <a16:creationId xmlns:a16="http://schemas.microsoft.com/office/drawing/2014/main" id="{B3EDAB79-1089-EB28-589C-C9E61F8F161E}"/>
              </a:ext>
            </a:extLst>
          </p:cNvPr>
          <p:cNvPicPr>
            <a:picLocks noGrp="1" noChangeAspect="1"/>
          </p:cNvPicPr>
          <p:nvPr>
            <p:ph idx="1"/>
          </p:nvPr>
        </p:nvPicPr>
        <p:blipFill>
          <a:blip r:embed="rId2"/>
          <a:stretch>
            <a:fillRect/>
          </a:stretch>
        </p:blipFill>
        <p:spPr>
          <a:xfrm>
            <a:off x="-1" y="2032000"/>
            <a:ext cx="7984067" cy="4766733"/>
          </a:xfrm>
        </p:spPr>
      </p:pic>
      <p:sp>
        <p:nvSpPr>
          <p:cNvPr id="6" name="TextBox 5">
            <a:extLst>
              <a:ext uri="{FF2B5EF4-FFF2-40B4-BE49-F238E27FC236}">
                <a16:creationId xmlns:a16="http://schemas.microsoft.com/office/drawing/2014/main" id="{ABD7FC3A-31A6-BC8F-8678-6DFD305BF635}"/>
              </a:ext>
            </a:extLst>
          </p:cNvPr>
          <p:cNvSpPr txBox="1"/>
          <p:nvPr/>
        </p:nvSpPr>
        <p:spPr>
          <a:xfrm>
            <a:off x="8314267" y="3200400"/>
            <a:ext cx="3606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00"/>
                </a:solidFill>
              </a:rPr>
              <a:t>As we see the graph there is not any kind of relation seen here with this  Price and KMS  driven</a:t>
            </a:r>
          </a:p>
          <a:p>
            <a:pPr marL="285750" indent="-285750">
              <a:buFont typeface="Arial" panose="020B0604020202020204" pitchFamily="34" charset="0"/>
              <a:buChar char="•"/>
            </a:pPr>
            <a:endParaRPr lang="en-US" dirty="0">
              <a:solidFill>
                <a:srgbClr val="FFFF00"/>
              </a:solidFill>
            </a:endParaRPr>
          </a:p>
          <a:p>
            <a:r>
              <a:rPr lang="en-US" dirty="0">
                <a:solidFill>
                  <a:srgbClr val="00B050"/>
                </a:solidFill>
              </a:rPr>
              <a:t>It can easy to say that this feature is not so much related with target variable.</a:t>
            </a:r>
          </a:p>
          <a:p>
            <a:r>
              <a:rPr lang="en-US" dirty="0">
                <a:solidFill>
                  <a:srgbClr val="00B050"/>
                </a:solidFill>
              </a:rPr>
              <a:t>It may contribute but not so correlated </a:t>
            </a:r>
            <a:endParaRPr lang="en-IN" dirty="0">
              <a:solidFill>
                <a:srgbClr val="00B050"/>
              </a:solidFill>
            </a:endParaRPr>
          </a:p>
        </p:txBody>
      </p:sp>
    </p:spTree>
    <p:extLst>
      <p:ext uri="{BB962C8B-B14F-4D97-AF65-F5344CB8AC3E}">
        <p14:creationId xmlns:p14="http://schemas.microsoft.com/office/powerpoint/2010/main" val="114593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0B76A-16AF-76D1-2A36-332AE07B1A4E}"/>
              </a:ext>
            </a:extLst>
          </p:cNvPr>
          <p:cNvSpPr>
            <a:spLocks noGrp="1"/>
          </p:cNvSpPr>
          <p:nvPr>
            <p:ph type="title"/>
          </p:nvPr>
        </p:nvSpPr>
        <p:spPr>
          <a:xfrm>
            <a:off x="1840256" y="677028"/>
            <a:ext cx="7794812" cy="1080938"/>
          </a:xfrm>
        </p:spPr>
        <p:txBody>
          <a:bodyPr>
            <a:normAutofit/>
          </a:bodyPr>
          <a:lstStyle/>
          <a:p>
            <a:r>
              <a:rPr lang="en-US" sz="4800" dirty="0"/>
              <a:t>PRICE AND EMI RELATION</a:t>
            </a:r>
            <a:endParaRPr lang="en-IN" sz="4800" dirty="0"/>
          </a:p>
        </p:txBody>
      </p:sp>
      <p:pic>
        <p:nvPicPr>
          <p:cNvPr id="5" name="Content Placeholder 4">
            <a:extLst>
              <a:ext uri="{FF2B5EF4-FFF2-40B4-BE49-F238E27FC236}">
                <a16:creationId xmlns:a16="http://schemas.microsoft.com/office/drawing/2014/main" id="{516441A8-C6B8-2A50-2E8A-E681B42FF3DE}"/>
              </a:ext>
            </a:extLst>
          </p:cNvPr>
          <p:cNvPicPr>
            <a:picLocks noGrp="1" noChangeAspect="1"/>
          </p:cNvPicPr>
          <p:nvPr>
            <p:ph idx="1"/>
          </p:nvPr>
        </p:nvPicPr>
        <p:blipFill>
          <a:blip r:embed="rId2"/>
          <a:stretch>
            <a:fillRect/>
          </a:stretch>
        </p:blipFill>
        <p:spPr>
          <a:xfrm>
            <a:off x="598395" y="1997958"/>
            <a:ext cx="10278533" cy="3925913"/>
          </a:xfrm>
        </p:spPr>
      </p:pic>
      <p:sp>
        <p:nvSpPr>
          <p:cNvPr id="6" name="TextBox 5">
            <a:extLst>
              <a:ext uri="{FF2B5EF4-FFF2-40B4-BE49-F238E27FC236}">
                <a16:creationId xmlns:a16="http://schemas.microsoft.com/office/drawing/2014/main" id="{22311ADD-5E0E-CF6B-8308-8551B563EDF0}"/>
              </a:ext>
            </a:extLst>
          </p:cNvPr>
          <p:cNvSpPr txBox="1"/>
          <p:nvPr/>
        </p:nvSpPr>
        <p:spPr>
          <a:xfrm>
            <a:off x="2895600" y="5926491"/>
            <a:ext cx="4495799" cy="1015663"/>
          </a:xfrm>
          <a:prstGeom prst="rect">
            <a:avLst/>
          </a:prstGeom>
          <a:noFill/>
        </p:spPr>
        <p:txBody>
          <a:bodyPr wrap="square" rtlCol="0">
            <a:spAutoFit/>
          </a:bodyPr>
          <a:lstStyle/>
          <a:p>
            <a:r>
              <a:rPr lang="en-US" sz="2000" dirty="0">
                <a:solidFill>
                  <a:srgbClr val="FFFF00"/>
                </a:solidFill>
              </a:rPr>
              <a:t>Yes, it shows the upward trend with target variable (price) </a:t>
            </a:r>
          </a:p>
          <a:p>
            <a:r>
              <a:rPr lang="en-US" sz="2000" dirty="0">
                <a:solidFill>
                  <a:srgbClr val="FFFF00"/>
                </a:solidFill>
              </a:rPr>
              <a:t>It is positively related . </a:t>
            </a:r>
            <a:endParaRPr lang="en-IN" sz="2000" dirty="0">
              <a:solidFill>
                <a:srgbClr val="FFFF00"/>
              </a:solidFill>
            </a:endParaRPr>
          </a:p>
        </p:txBody>
      </p:sp>
    </p:spTree>
    <p:extLst>
      <p:ext uri="{BB962C8B-B14F-4D97-AF65-F5344CB8AC3E}">
        <p14:creationId xmlns:p14="http://schemas.microsoft.com/office/powerpoint/2010/main" val="997049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F65CE-64C4-700B-2E50-5CC70C547DDC}"/>
              </a:ext>
            </a:extLst>
          </p:cNvPr>
          <p:cNvSpPr>
            <a:spLocks noGrp="1"/>
          </p:cNvSpPr>
          <p:nvPr>
            <p:ph type="title"/>
          </p:nvPr>
        </p:nvSpPr>
        <p:spPr>
          <a:xfrm>
            <a:off x="2272056" y="702428"/>
            <a:ext cx="5788212" cy="1080938"/>
          </a:xfrm>
        </p:spPr>
        <p:txBody>
          <a:bodyPr>
            <a:normAutofit/>
          </a:bodyPr>
          <a:lstStyle/>
          <a:p>
            <a:r>
              <a:rPr lang="en-US" sz="4400" dirty="0"/>
              <a:t>CORRLEATION GRAPH</a:t>
            </a:r>
            <a:endParaRPr lang="en-IN" sz="4400" dirty="0"/>
          </a:p>
        </p:txBody>
      </p:sp>
      <p:pic>
        <p:nvPicPr>
          <p:cNvPr id="5" name="Content Placeholder 4">
            <a:extLst>
              <a:ext uri="{FF2B5EF4-FFF2-40B4-BE49-F238E27FC236}">
                <a16:creationId xmlns:a16="http://schemas.microsoft.com/office/drawing/2014/main" id="{F78C4F9B-BA58-DC73-B3C1-C54D1034ED9C}"/>
              </a:ext>
            </a:extLst>
          </p:cNvPr>
          <p:cNvPicPr>
            <a:picLocks noGrp="1" noChangeAspect="1"/>
          </p:cNvPicPr>
          <p:nvPr>
            <p:ph idx="1"/>
          </p:nvPr>
        </p:nvPicPr>
        <p:blipFill>
          <a:blip r:embed="rId2"/>
          <a:stretch>
            <a:fillRect/>
          </a:stretch>
        </p:blipFill>
        <p:spPr>
          <a:xfrm>
            <a:off x="0" y="1998134"/>
            <a:ext cx="7755468" cy="3937530"/>
          </a:xfrm>
        </p:spPr>
      </p:pic>
      <p:sp>
        <p:nvSpPr>
          <p:cNvPr id="6" name="TextBox 5">
            <a:extLst>
              <a:ext uri="{FF2B5EF4-FFF2-40B4-BE49-F238E27FC236}">
                <a16:creationId xmlns:a16="http://schemas.microsoft.com/office/drawing/2014/main" id="{E9CB5CD0-6900-F141-ED48-CA631A6FF2C8}"/>
              </a:ext>
            </a:extLst>
          </p:cNvPr>
          <p:cNvSpPr txBox="1"/>
          <p:nvPr/>
        </p:nvSpPr>
        <p:spPr>
          <a:xfrm>
            <a:off x="8060267" y="2506133"/>
            <a:ext cx="3920065" cy="3139321"/>
          </a:xfrm>
          <a:prstGeom prst="rect">
            <a:avLst/>
          </a:prstGeom>
          <a:noFill/>
        </p:spPr>
        <p:txBody>
          <a:bodyPr wrap="square" rtlCol="0">
            <a:spAutoFit/>
          </a:bodyPr>
          <a:lstStyle/>
          <a:p>
            <a:r>
              <a:rPr lang="en-US" dirty="0">
                <a:solidFill>
                  <a:srgbClr val="FFFF00"/>
                </a:solidFill>
              </a:rPr>
              <a:t>The correlation graph indicate:-</a:t>
            </a:r>
          </a:p>
          <a:p>
            <a:r>
              <a:rPr lang="en-US" dirty="0">
                <a:solidFill>
                  <a:srgbClr val="FFFF00"/>
                </a:solidFill>
              </a:rPr>
              <a:t>1.Highest correlation is between </a:t>
            </a:r>
          </a:p>
          <a:p>
            <a:r>
              <a:rPr lang="en-US" dirty="0">
                <a:solidFill>
                  <a:srgbClr val="FFFF00"/>
                </a:solidFill>
              </a:rPr>
              <a:t>   EMI and price(Target variable)</a:t>
            </a:r>
          </a:p>
          <a:p>
            <a:r>
              <a:rPr lang="en-US" dirty="0">
                <a:solidFill>
                  <a:srgbClr val="FFFF00"/>
                </a:solidFill>
              </a:rPr>
              <a:t>   which is 0.79</a:t>
            </a:r>
          </a:p>
          <a:p>
            <a:r>
              <a:rPr lang="en-US" dirty="0">
                <a:solidFill>
                  <a:srgbClr val="FFFF00"/>
                </a:solidFill>
              </a:rPr>
              <a:t>2.Second most strong correlation </a:t>
            </a:r>
          </a:p>
          <a:p>
            <a:r>
              <a:rPr lang="en-US" dirty="0">
                <a:solidFill>
                  <a:srgbClr val="FFFF00"/>
                </a:solidFill>
              </a:rPr>
              <a:t>   to target is model year 0.33</a:t>
            </a:r>
          </a:p>
          <a:p>
            <a:r>
              <a:rPr lang="en-US" dirty="0">
                <a:solidFill>
                  <a:srgbClr val="FFFF00"/>
                </a:solidFill>
              </a:rPr>
              <a:t>3. Some of feature are negatively or </a:t>
            </a:r>
          </a:p>
          <a:p>
            <a:r>
              <a:rPr lang="en-US" dirty="0">
                <a:solidFill>
                  <a:srgbClr val="FFFF00"/>
                </a:solidFill>
              </a:rPr>
              <a:t>    very low correlated.</a:t>
            </a:r>
          </a:p>
          <a:p>
            <a:r>
              <a:rPr lang="en-US" dirty="0">
                <a:solidFill>
                  <a:srgbClr val="FFFF00"/>
                </a:solidFill>
              </a:rPr>
              <a:t>4. Two features show some of</a:t>
            </a:r>
          </a:p>
          <a:p>
            <a:r>
              <a:rPr lang="en-US" dirty="0">
                <a:solidFill>
                  <a:srgbClr val="FFFF00"/>
                </a:solidFill>
              </a:rPr>
              <a:t>    multicollinearity i.e. driven kms </a:t>
            </a:r>
          </a:p>
          <a:p>
            <a:r>
              <a:rPr lang="en-US" dirty="0">
                <a:solidFill>
                  <a:srgbClr val="FFFF00"/>
                </a:solidFill>
              </a:rPr>
              <a:t>    and ownership </a:t>
            </a:r>
          </a:p>
        </p:txBody>
      </p:sp>
      <p:sp>
        <p:nvSpPr>
          <p:cNvPr id="8" name="TextBox 7">
            <a:extLst>
              <a:ext uri="{FF2B5EF4-FFF2-40B4-BE49-F238E27FC236}">
                <a16:creationId xmlns:a16="http://schemas.microsoft.com/office/drawing/2014/main" id="{AEBAE340-8FE6-1F08-8CF1-B4ADDCCFBB15}"/>
              </a:ext>
            </a:extLst>
          </p:cNvPr>
          <p:cNvSpPr txBox="1"/>
          <p:nvPr/>
        </p:nvSpPr>
        <p:spPr>
          <a:xfrm>
            <a:off x="84667" y="5998889"/>
            <a:ext cx="11895669" cy="646331"/>
          </a:xfrm>
          <a:prstGeom prst="rect">
            <a:avLst/>
          </a:prstGeom>
          <a:noFill/>
        </p:spPr>
        <p:txBody>
          <a:bodyPr wrap="square" rtlCol="0">
            <a:spAutoFit/>
          </a:bodyPr>
          <a:lstStyle/>
          <a:p>
            <a:r>
              <a:rPr lang="en-US" dirty="0">
                <a:solidFill>
                  <a:srgbClr val="FFFF00"/>
                </a:solidFill>
              </a:rPr>
              <a:t>Although it shows very little contribution of Ownership and Driven kms, it contribute very less so we need not </a:t>
            </a:r>
          </a:p>
          <a:p>
            <a:r>
              <a:rPr lang="en-US" dirty="0">
                <a:solidFill>
                  <a:srgbClr val="FFFF00"/>
                </a:solidFill>
              </a:rPr>
              <a:t>to worry about the multicollinearity.  </a:t>
            </a:r>
            <a:endParaRPr lang="en-IN" dirty="0">
              <a:solidFill>
                <a:srgbClr val="FFFF00"/>
              </a:solidFill>
            </a:endParaRPr>
          </a:p>
        </p:txBody>
      </p:sp>
    </p:spTree>
    <p:extLst>
      <p:ext uri="{BB962C8B-B14F-4D97-AF65-F5344CB8AC3E}">
        <p14:creationId xmlns:p14="http://schemas.microsoft.com/office/powerpoint/2010/main" val="270278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1225-1954-9B78-397C-817CF7F29029}"/>
              </a:ext>
            </a:extLst>
          </p:cNvPr>
          <p:cNvSpPr>
            <a:spLocks noGrp="1"/>
          </p:cNvSpPr>
          <p:nvPr>
            <p:ph type="title"/>
          </p:nvPr>
        </p:nvSpPr>
        <p:spPr>
          <a:xfrm>
            <a:off x="1738655" y="685495"/>
            <a:ext cx="7803279" cy="1080938"/>
          </a:xfrm>
        </p:spPr>
        <p:txBody>
          <a:bodyPr/>
          <a:lstStyle/>
          <a:p>
            <a:r>
              <a:rPr lang="en-US" dirty="0"/>
              <a:t>REMOVING SKEWNESS AND OUTLIERS</a:t>
            </a:r>
            <a:endParaRPr lang="en-IN" dirty="0"/>
          </a:p>
        </p:txBody>
      </p:sp>
      <p:pic>
        <p:nvPicPr>
          <p:cNvPr id="5" name="Content Placeholder 4">
            <a:extLst>
              <a:ext uri="{FF2B5EF4-FFF2-40B4-BE49-F238E27FC236}">
                <a16:creationId xmlns:a16="http://schemas.microsoft.com/office/drawing/2014/main" id="{13CE102C-97A1-A3F9-ECD6-4B0E0A995629}"/>
              </a:ext>
            </a:extLst>
          </p:cNvPr>
          <p:cNvPicPr>
            <a:picLocks noGrp="1" noChangeAspect="1"/>
          </p:cNvPicPr>
          <p:nvPr>
            <p:ph idx="1"/>
          </p:nvPr>
        </p:nvPicPr>
        <p:blipFill>
          <a:blip r:embed="rId2"/>
          <a:stretch>
            <a:fillRect/>
          </a:stretch>
        </p:blipFill>
        <p:spPr>
          <a:xfrm>
            <a:off x="93023" y="1968499"/>
            <a:ext cx="5503444" cy="3001433"/>
          </a:xfrm>
        </p:spPr>
      </p:pic>
      <p:sp>
        <p:nvSpPr>
          <p:cNvPr id="6" name="TextBox 5">
            <a:extLst>
              <a:ext uri="{FF2B5EF4-FFF2-40B4-BE49-F238E27FC236}">
                <a16:creationId xmlns:a16="http://schemas.microsoft.com/office/drawing/2014/main" id="{B7BAEE0A-8624-2C95-E22B-C5D8983AEF2C}"/>
              </a:ext>
            </a:extLst>
          </p:cNvPr>
          <p:cNvSpPr txBox="1"/>
          <p:nvPr/>
        </p:nvSpPr>
        <p:spPr>
          <a:xfrm>
            <a:off x="270934" y="5526174"/>
            <a:ext cx="3903134" cy="646331"/>
          </a:xfrm>
          <a:prstGeom prst="rect">
            <a:avLst/>
          </a:prstGeom>
          <a:noFill/>
        </p:spPr>
        <p:txBody>
          <a:bodyPr wrap="square" rtlCol="0">
            <a:spAutoFit/>
          </a:bodyPr>
          <a:lstStyle/>
          <a:p>
            <a:r>
              <a:rPr lang="en-US" dirty="0">
                <a:solidFill>
                  <a:srgbClr val="FFFF00"/>
                </a:solidFill>
              </a:rPr>
              <a:t>Removing skewness </a:t>
            </a:r>
            <a:r>
              <a:rPr lang="en-US" dirty="0"/>
              <a:t>:- </a:t>
            </a:r>
            <a:r>
              <a:rPr lang="en-US" dirty="0">
                <a:solidFill>
                  <a:srgbClr val="FFC000"/>
                </a:solidFill>
              </a:rPr>
              <a:t>using here power transformer</a:t>
            </a:r>
            <a:endParaRPr lang="en-IN" dirty="0">
              <a:solidFill>
                <a:srgbClr val="FFC000"/>
              </a:solidFill>
            </a:endParaRPr>
          </a:p>
        </p:txBody>
      </p:sp>
      <p:pic>
        <p:nvPicPr>
          <p:cNvPr id="8" name="Picture 7">
            <a:extLst>
              <a:ext uri="{FF2B5EF4-FFF2-40B4-BE49-F238E27FC236}">
                <a16:creationId xmlns:a16="http://schemas.microsoft.com/office/drawing/2014/main" id="{B763FBE5-1954-C847-C7CB-37023A42A655}"/>
              </a:ext>
            </a:extLst>
          </p:cNvPr>
          <p:cNvPicPr>
            <a:picLocks noChangeAspect="1"/>
          </p:cNvPicPr>
          <p:nvPr/>
        </p:nvPicPr>
        <p:blipFill>
          <a:blip r:embed="rId3"/>
          <a:stretch>
            <a:fillRect/>
          </a:stretch>
        </p:blipFill>
        <p:spPr>
          <a:xfrm>
            <a:off x="5757332" y="1968499"/>
            <a:ext cx="6129867" cy="3001433"/>
          </a:xfrm>
          <a:prstGeom prst="rect">
            <a:avLst/>
          </a:prstGeom>
        </p:spPr>
      </p:pic>
      <p:sp>
        <p:nvSpPr>
          <p:cNvPr id="9" name="TextBox 8">
            <a:extLst>
              <a:ext uri="{FF2B5EF4-FFF2-40B4-BE49-F238E27FC236}">
                <a16:creationId xmlns:a16="http://schemas.microsoft.com/office/drawing/2014/main" id="{A978D8AF-FAB8-A724-1773-A047898A6F00}"/>
              </a:ext>
            </a:extLst>
          </p:cNvPr>
          <p:cNvSpPr txBox="1"/>
          <p:nvPr/>
        </p:nvSpPr>
        <p:spPr>
          <a:xfrm>
            <a:off x="6095999" y="5480007"/>
            <a:ext cx="4004733" cy="646331"/>
          </a:xfrm>
          <a:prstGeom prst="rect">
            <a:avLst/>
          </a:prstGeom>
          <a:noFill/>
        </p:spPr>
        <p:txBody>
          <a:bodyPr wrap="square" rtlCol="0">
            <a:spAutoFit/>
          </a:bodyPr>
          <a:lstStyle/>
          <a:p>
            <a:r>
              <a:rPr lang="en-US" u="sng" dirty="0">
                <a:solidFill>
                  <a:srgbClr val="FFFF00"/>
                </a:solidFill>
              </a:rPr>
              <a:t>Removing outliers</a:t>
            </a:r>
            <a:r>
              <a:rPr lang="en-US" dirty="0">
                <a:solidFill>
                  <a:srgbClr val="FFC000"/>
                </a:solidFill>
              </a:rPr>
              <a:t>:- Using here</a:t>
            </a:r>
          </a:p>
          <a:p>
            <a:r>
              <a:rPr lang="en-US" dirty="0">
                <a:solidFill>
                  <a:srgbClr val="FFC000"/>
                </a:solidFill>
              </a:rPr>
              <a:t>    z - score </a:t>
            </a:r>
            <a:endParaRPr lang="en-IN" dirty="0">
              <a:solidFill>
                <a:srgbClr val="FFC000"/>
              </a:solidFill>
            </a:endParaRPr>
          </a:p>
        </p:txBody>
      </p:sp>
    </p:spTree>
    <p:extLst>
      <p:ext uri="{BB962C8B-B14F-4D97-AF65-F5344CB8AC3E}">
        <p14:creationId xmlns:p14="http://schemas.microsoft.com/office/powerpoint/2010/main" val="531023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00BF-11EC-183A-8C1D-1E96683729F0}"/>
              </a:ext>
            </a:extLst>
          </p:cNvPr>
          <p:cNvSpPr>
            <a:spLocks noGrp="1"/>
          </p:cNvSpPr>
          <p:nvPr>
            <p:ph type="title"/>
          </p:nvPr>
        </p:nvSpPr>
        <p:spPr>
          <a:xfrm>
            <a:off x="1872015" y="668561"/>
            <a:ext cx="7337612" cy="1067106"/>
          </a:xfrm>
        </p:spPr>
        <p:txBody>
          <a:bodyPr>
            <a:normAutofit/>
          </a:bodyPr>
          <a:lstStyle/>
          <a:p>
            <a:r>
              <a:rPr lang="en-US" sz="4000" dirty="0"/>
              <a:t>CHECKING MULTICOLLINERITY </a:t>
            </a:r>
            <a:endParaRPr lang="en-IN" sz="4000" dirty="0"/>
          </a:p>
        </p:txBody>
      </p:sp>
      <p:pic>
        <p:nvPicPr>
          <p:cNvPr id="5" name="Content Placeholder 4">
            <a:extLst>
              <a:ext uri="{FF2B5EF4-FFF2-40B4-BE49-F238E27FC236}">
                <a16:creationId xmlns:a16="http://schemas.microsoft.com/office/drawing/2014/main" id="{16C89712-812E-BF9E-1797-C1A534F9F52A}"/>
              </a:ext>
            </a:extLst>
          </p:cNvPr>
          <p:cNvPicPr>
            <a:picLocks noGrp="1" noChangeAspect="1"/>
          </p:cNvPicPr>
          <p:nvPr>
            <p:ph idx="1"/>
          </p:nvPr>
        </p:nvPicPr>
        <p:blipFill>
          <a:blip r:embed="rId2"/>
          <a:stretch>
            <a:fillRect/>
          </a:stretch>
        </p:blipFill>
        <p:spPr>
          <a:xfrm>
            <a:off x="0" y="2006601"/>
            <a:ext cx="7231946" cy="4775200"/>
          </a:xfrm>
        </p:spPr>
      </p:pic>
      <p:sp>
        <p:nvSpPr>
          <p:cNvPr id="6" name="TextBox 5">
            <a:extLst>
              <a:ext uri="{FF2B5EF4-FFF2-40B4-BE49-F238E27FC236}">
                <a16:creationId xmlns:a16="http://schemas.microsoft.com/office/drawing/2014/main" id="{79A673E6-8DC4-410E-E737-FC76228B27C8}"/>
              </a:ext>
            </a:extLst>
          </p:cNvPr>
          <p:cNvSpPr txBox="1"/>
          <p:nvPr/>
        </p:nvSpPr>
        <p:spPr>
          <a:xfrm>
            <a:off x="7629533" y="3251200"/>
            <a:ext cx="4562467" cy="1477328"/>
          </a:xfrm>
          <a:prstGeom prst="rect">
            <a:avLst/>
          </a:prstGeom>
          <a:noFill/>
        </p:spPr>
        <p:txBody>
          <a:bodyPr wrap="none" rtlCol="0">
            <a:spAutoFit/>
          </a:bodyPr>
          <a:lstStyle/>
          <a:p>
            <a:r>
              <a:rPr lang="en-US" dirty="0">
                <a:solidFill>
                  <a:srgbClr val="FFFF00"/>
                </a:solidFill>
              </a:rPr>
              <a:t>Checking multicollinearity by using </a:t>
            </a:r>
          </a:p>
          <a:p>
            <a:r>
              <a:rPr lang="en-US" dirty="0">
                <a:solidFill>
                  <a:srgbClr val="FFFF00"/>
                </a:solidFill>
              </a:rPr>
              <a:t>Variance inflation factor</a:t>
            </a:r>
          </a:p>
          <a:p>
            <a:endParaRPr lang="en-US" dirty="0">
              <a:solidFill>
                <a:srgbClr val="FFFF00"/>
              </a:solidFill>
            </a:endParaRPr>
          </a:p>
          <a:p>
            <a:r>
              <a:rPr lang="en-US" dirty="0">
                <a:solidFill>
                  <a:srgbClr val="FFFF00"/>
                </a:solidFill>
              </a:rPr>
              <a:t>Data is good no multicollinearity problem.</a:t>
            </a:r>
          </a:p>
          <a:p>
            <a:r>
              <a:rPr lang="en-US" dirty="0">
                <a:solidFill>
                  <a:srgbClr val="FFFF00"/>
                </a:solidFill>
              </a:rPr>
              <a:t> good to proceed. </a:t>
            </a:r>
            <a:endParaRPr lang="en-IN" dirty="0">
              <a:solidFill>
                <a:srgbClr val="FFFF00"/>
              </a:solidFill>
            </a:endParaRPr>
          </a:p>
        </p:txBody>
      </p:sp>
    </p:spTree>
    <p:extLst>
      <p:ext uri="{BB962C8B-B14F-4D97-AF65-F5344CB8AC3E}">
        <p14:creationId xmlns:p14="http://schemas.microsoft.com/office/powerpoint/2010/main" val="4056220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4851-6A67-E6E4-BFAF-5577A77C3937}"/>
              </a:ext>
            </a:extLst>
          </p:cNvPr>
          <p:cNvSpPr>
            <a:spLocks noGrp="1"/>
          </p:cNvSpPr>
          <p:nvPr>
            <p:ph type="title"/>
          </p:nvPr>
        </p:nvSpPr>
        <p:spPr>
          <a:xfrm>
            <a:off x="2305922" y="727828"/>
            <a:ext cx="6211546" cy="1080938"/>
          </a:xfrm>
        </p:spPr>
        <p:txBody>
          <a:bodyPr>
            <a:normAutofit/>
          </a:bodyPr>
          <a:lstStyle/>
          <a:p>
            <a:r>
              <a:rPr lang="en-US" sz="4800" dirty="0"/>
              <a:t>FEATURE SELECTION </a:t>
            </a:r>
            <a:endParaRPr lang="en-IN" sz="4800" dirty="0"/>
          </a:p>
        </p:txBody>
      </p:sp>
      <p:pic>
        <p:nvPicPr>
          <p:cNvPr id="5" name="Content Placeholder 4">
            <a:extLst>
              <a:ext uri="{FF2B5EF4-FFF2-40B4-BE49-F238E27FC236}">
                <a16:creationId xmlns:a16="http://schemas.microsoft.com/office/drawing/2014/main" id="{F347168D-18DE-FC84-C0DE-091BE3ADFF53}"/>
              </a:ext>
            </a:extLst>
          </p:cNvPr>
          <p:cNvPicPr>
            <a:picLocks noGrp="1" noChangeAspect="1"/>
          </p:cNvPicPr>
          <p:nvPr>
            <p:ph idx="1"/>
          </p:nvPr>
        </p:nvPicPr>
        <p:blipFill>
          <a:blip r:embed="rId2"/>
          <a:stretch>
            <a:fillRect/>
          </a:stretch>
        </p:blipFill>
        <p:spPr>
          <a:xfrm>
            <a:off x="-85080" y="1998133"/>
            <a:ext cx="6623383" cy="4673600"/>
          </a:xfrm>
        </p:spPr>
      </p:pic>
      <p:sp>
        <p:nvSpPr>
          <p:cNvPr id="6" name="TextBox 5">
            <a:extLst>
              <a:ext uri="{FF2B5EF4-FFF2-40B4-BE49-F238E27FC236}">
                <a16:creationId xmlns:a16="http://schemas.microsoft.com/office/drawing/2014/main" id="{05F05FA3-2137-87C4-BDBD-B78980B9334D}"/>
              </a:ext>
            </a:extLst>
          </p:cNvPr>
          <p:cNvSpPr txBox="1"/>
          <p:nvPr/>
        </p:nvSpPr>
        <p:spPr>
          <a:xfrm>
            <a:off x="6688666" y="4569710"/>
            <a:ext cx="5174815" cy="2308324"/>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FF00"/>
                </a:solidFill>
              </a:rPr>
              <a:t> Feature selection is used for select </a:t>
            </a:r>
          </a:p>
          <a:p>
            <a:r>
              <a:rPr lang="en-US" dirty="0">
                <a:solidFill>
                  <a:srgbClr val="FFFF00"/>
                </a:solidFill>
              </a:rPr>
              <a:t> the features for prediction </a:t>
            </a:r>
          </a:p>
          <a:p>
            <a:pPr marL="285750" indent="-285750">
              <a:buFont typeface="Arial" panose="020B0604020202020204" pitchFamily="34" charset="0"/>
              <a:buChar char="•"/>
            </a:pPr>
            <a:r>
              <a:rPr lang="en-US" dirty="0">
                <a:solidFill>
                  <a:srgbClr val="FFFF00"/>
                </a:solidFill>
              </a:rPr>
              <a:t> Here as we see random forest is used for </a:t>
            </a:r>
          </a:p>
          <a:p>
            <a:r>
              <a:rPr lang="en-US" dirty="0">
                <a:solidFill>
                  <a:srgbClr val="FFFF00"/>
                </a:solidFill>
              </a:rPr>
              <a:t>  feature selection  </a:t>
            </a:r>
          </a:p>
          <a:p>
            <a:pPr marL="285750" indent="-285750">
              <a:buFont typeface="Arial" panose="020B0604020202020204" pitchFamily="34" charset="0"/>
              <a:buChar char="•"/>
            </a:pPr>
            <a:r>
              <a:rPr lang="en-US" dirty="0">
                <a:solidFill>
                  <a:srgbClr val="FFFF00"/>
                </a:solidFill>
              </a:rPr>
              <a:t>Here added all the feature value and see </a:t>
            </a:r>
          </a:p>
          <a:p>
            <a:r>
              <a:rPr lang="en-US" dirty="0">
                <a:solidFill>
                  <a:srgbClr val="FFFF00"/>
                </a:solidFill>
              </a:rPr>
              <a:t>     it shows 0.9999 </a:t>
            </a:r>
          </a:p>
          <a:p>
            <a:r>
              <a:rPr lang="en-IN" dirty="0">
                <a:solidFill>
                  <a:srgbClr val="00B0F0"/>
                </a:solidFill>
              </a:rPr>
              <a:t>It is clear that we do not drop any columns here</a:t>
            </a:r>
          </a:p>
          <a:p>
            <a:r>
              <a:rPr lang="en-IN" dirty="0">
                <a:solidFill>
                  <a:srgbClr val="00B0F0"/>
                </a:solidFill>
              </a:rPr>
              <a:t>We select all the columns</a:t>
            </a:r>
            <a:endParaRPr lang="en-US" dirty="0">
              <a:solidFill>
                <a:srgbClr val="FFFF00"/>
              </a:solidFill>
            </a:endParaRPr>
          </a:p>
        </p:txBody>
      </p:sp>
      <p:pic>
        <p:nvPicPr>
          <p:cNvPr id="8" name="Picture 7">
            <a:extLst>
              <a:ext uri="{FF2B5EF4-FFF2-40B4-BE49-F238E27FC236}">
                <a16:creationId xmlns:a16="http://schemas.microsoft.com/office/drawing/2014/main" id="{C15090A8-F168-2467-CFBD-FFE3F981BCB6}"/>
              </a:ext>
            </a:extLst>
          </p:cNvPr>
          <p:cNvPicPr>
            <a:picLocks noChangeAspect="1"/>
          </p:cNvPicPr>
          <p:nvPr/>
        </p:nvPicPr>
        <p:blipFill>
          <a:blip r:embed="rId3"/>
          <a:stretch>
            <a:fillRect/>
          </a:stretch>
        </p:blipFill>
        <p:spPr>
          <a:xfrm>
            <a:off x="6560944" y="1998133"/>
            <a:ext cx="5176852" cy="2497667"/>
          </a:xfrm>
          <a:prstGeom prst="rect">
            <a:avLst/>
          </a:prstGeom>
        </p:spPr>
      </p:pic>
    </p:spTree>
    <p:extLst>
      <p:ext uri="{BB962C8B-B14F-4D97-AF65-F5344CB8AC3E}">
        <p14:creationId xmlns:p14="http://schemas.microsoft.com/office/powerpoint/2010/main" val="205402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BBEC8-B218-FF92-4DFC-82419687E648}"/>
              </a:ext>
            </a:extLst>
          </p:cNvPr>
          <p:cNvSpPr>
            <a:spLocks noGrp="1"/>
          </p:cNvSpPr>
          <p:nvPr>
            <p:ph type="title"/>
          </p:nvPr>
        </p:nvSpPr>
        <p:spPr>
          <a:xfrm>
            <a:off x="2725114" y="727828"/>
            <a:ext cx="5322546" cy="1080938"/>
          </a:xfrm>
        </p:spPr>
        <p:txBody>
          <a:bodyPr>
            <a:normAutofit/>
          </a:bodyPr>
          <a:lstStyle/>
          <a:p>
            <a:r>
              <a:rPr lang="en-US" sz="6000" dirty="0"/>
              <a:t>SCALING DATA</a:t>
            </a:r>
            <a:endParaRPr lang="en-IN" sz="6000" dirty="0"/>
          </a:p>
        </p:txBody>
      </p:sp>
      <p:pic>
        <p:nvPicPr>
          <p:cNvPr id="5" name="Content Placeholder 4">
            <a:extLst>
              <a:ext uri="{FF2B5EF4-FFF2-40B4-BE49-F238E27FC236}">
                <a16:creationId xmlns:a16="http://schemas.microsoft.com/office/drawing/2014/main" id="{76BC2FFB-E4AB-C26B-2307-9F6172B5D50F}"/>
              </a:ext>
            </a:extLst>
          </p:cNvPr>
          <p:cNvPicPr>
            <a:picLocks noGrp="1" noChangeAspect="1"/>
          </p:cNvPicPr>
          <p:nvPr>
            <p:ph idx="1"/>
          </p:nvPr>
        </p:nvPicPr>
        <p:blipFill>
          <a:blip r:embed="rId2"/>
          <a:stretch>
            <a:fillRect/>
          </a:stretch>
        </p:blipFill>
        <p:spPr>
          <a:xfrm>
            <a:off x="1247775" y="2337594"/>
            <a:ext cx="8277225" cy="2581275"/>
          </a:xfrm>
        </p:spPr>
      </p:pic>
      <p:sp>
        <p:nvSpPr>
          <p:cNvPr id="6" name="TextBox 5">
            <a:extLst>
              <a:ext uri="{FF2B5EF4-FFF2-40B4-BE49-F238E27FC236}">
                <a16:creationId xmlns:a16="http://schemas.microsoft.com/office/drawing/2014/main" id="{AC5D8DA9-BFC9-DAA0-1B0B-BDCF0FA08C59}"/>
              </a:ext>
            </a:extLst>
          </p:cNvPr>
          <p:cNvSpPr txBox="1"/>
          <p:nvPr/>
        </p:nvSpPr>
        <p:spPr>
          <a:xfrm>
            <a:off x="1794933" y="5263031"/>
            <a:ext cx="7044267" cy="923330"/>
          </a:xfrm>
          <a:prstGeom prst="rect">
            <a:avLst/>
          </a:prstGeom>
          <a:noFill/>
        </p:spPr>
        <p:txBody>
          <a:bodyPr wrap="square" rtlCol="0">
            <a:spAutoFit/>
          </a:bodyPr>
          <a:lstStyle/>
          <a:p>
            <a:r>
              <a:rPr lang="en-US" dirty="0">
                <a:solidFill>
                  <a:srgbClr val="FFFF00"/>
                </a:solidFill>
              </a:rPr>
              <a:t>Scaling data is done here</a:t>
            </a:r>
            <a:r>
              <a:rPr lang="en-IN" dirty="0">
                <a:solidFill>
                  <a:srgbClr val="FFFF00"/>
                </a:solidFill>
              </a:rPr>
              <a:t>, to bring all the feature at single scale, because all the feature has different magnitude, for prediction feature do not show any biased behaviour so, we scale the data</a:t>
            </a:r>
            <a:endParaRPr lang="en-US" dirty="0">
              <a:solidFill>
                <a:srgbClr val="FFFF00"/>
              </a:solidFill>
            </a:endParaRPr>
          </a:p>
        </p:txBody>
      </p:sp>
    </p:spTree>
    <p:extLst>
      <p:ext uri="{BB962C8B-B14F-4D97-AF65-F5344CB8AC3E}">
        <p14:creationId xmlns:p14="http://schemas.microsoft.com/office/powerpoint/2010/main" val="699654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504E-90F0-E689-6C83-7851CB411DBA}"/>
              </a:ext>
            </a:extLst>
          </p:cNvPr>
          <p:cNvSpPr>
            <a:spLocks noGrp="1"/>
          </p:cNvSpPr>
          <p:nvPr>
            <p:ph type="title"/>
          </p:nvPr>
        </p:nvSpPr>
        <p:spPr>
          <a:xfrm>
            <a:off x="2796989" y="710895"/>
            <a:ext cx="4975412" cy="1080938"/>
          </a:xfrm>
        </p:spPr>
        <p:txBody>
          <a:bodyPr>
            <a:normAutofit/>
          </a:bodyPr>
          <a:lstStyle/>
          <a:p>
            <a:r>
              <a:rPr lang="en-US" sz="4800" dirty="0"/>
              <a:t>TRAINING MODEL </a:t>
            </a:r>
            <a:endParaRPr lang="en-IN" sz="4800" dirty="0"/>
          </a:p>
        </p:txBody>
      </p:sp>
      <p:pic>
        <p:nvPicPr>
          <p:cNvPr id="5" name="Content Placeholder 4">
            <a:extLst>
              <a:ext uri="{FF2B5EF4-FFF2-40B4-BE49-F238E27FC236}">
                <a16:creationId xmlns:a16="http://schemas.microsoft.com/office/drawing/2014/main" id="{253274CB-68B1-F9A9-5366-E6D0B2E60370}"/>
              </a:ext>
            </a:extLst>
          </p:cNvPr>
          <p:cNvPicPr>
            <a:picLocks noGrp="1" noChangeAspect="1"/>
          </p:cNvPicPr>
          <p:nvPr>
            <p:ph idx="1"/>
          </p:nvPr>
        </p:nvPicPr>
        <p:blipFill>
          <a:blip r:embed="rId2"/>
          <a:stretch>
            <a:fillRect/>
          </a:stretch>
        </p:blipFill>
        <p:spPr>
          <a:xfrm>
            <a:off x="1654281" y="2074334"/>
            <a:ext cx="6973147" cy="3420534"/>
          </a:xfrm>
        </p:spPr>
      </p:pic>
      <p:sp>
        <p:nvSpPr>
          <p:cNvPr id="6" name="TextBox 5">
            <a:extLst>
              <a:ext uri="{FF2B5EF4-FFF2-40B4-BE49-F238E27FC236}">
                <a16:creationId xmlns:a16="http://schemas.microsoft.com/office/drawing/2014/main" id="{3E5E71B4-6C80-847E-E354-66602DCA79C4}"/>
              </a:ext>
            </a:extLst>
          </p:cNvPr>
          <p:cNvSpPr txBox="1"/>
          <p:nvPr/>
        </p:nvSpPr>
        <p:spPr>
          <a:xfrm>
            <a:off x="516467" y="5777773"/>
            <a:ext cx="11413066" cy="461665"/>
          </a:xfrm>
          <a:prstGeom prst="rect">
            <a:avLst/>
          </a:prstGeom>
          <a:noFill/>
        </p:spPr>
        <p:txBody>
          <a:bodyPr wrap="square" rtlCol="0">
            <a:spAutoFit/>
          </a:bodyPr>
          <a:lstStyle/>
          <a:p>
            <a:r>
              <a:rPr lang="en-US" sz="2400" dirty="0">
                <a:solidFill>
                  <a:srgbClr val="FFFF00"/>
                </a:solidFill>
              </a:rPr>
              <a:t>Here  we use some of matrix and linear regression for finding best random state</a:t>
            </a:r>
            <a:endParaRPr lang="en-IN" sz="2400" dirty="0">
              <a:solidFill>
                <a:srgbClr val="FFFF00"/>
              </a:solidFill>
            </a:endParaRPr>
          </a:p>
        </p:txBody>
      </p:sp>
    </p:spTree>
    <p:extLst>
      <p:ext uri="{BB962C8B-B14F-4D97-AF65-F5344CB8AC3E}">
        <p14:creationId xmlns:p14="http://schemas.microsoft.com/office/powerpoint/2010/main" val="346966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0C13-D933-93EB-9AE6-0C08C42D16DB}"/>
              </a:ext>
            </a:extLst>
          </p:cNvPr>
          <p:cNvSpPr>
            <a:spLocks noGrp="1"/>
          </p:cNvSpPr>
          <p:nvPr>
            <p:ph type="title"/>
          </p:nvPr>
        </p:nvSpPr>
        <p:spPr>
          <a:xfrm>
            <a:off x="832722" y="744762"/>
            <a:ext cx="9157946" cy="1080938"/>
          </a:xfrm>
        </p:spPr>
        <p:txBody>
          <a:bodyPr>
            <a:normAutofit/>
          </a:bodyPr>
          <a:lstStyle/>
          <a:p>
            <a:r>
              <a:rPr lang="en-US" sz="4800" dirty="0"/>
              <a:t>MODELS USED FOR PREDICTION </a:t>
            </a:r>
            <a:endParaRPr lang="en-IN" sz="4800" dirty="0"/>
          </a:p>
        </p:txBody>
      </p:sp>
      <p:pic>
        <p:nvPicPr>
          <p:cNvPr id="4" name="Picture 3">
            <a:extLst>
              <a:ext uri="{FF2B5EF4-FFF2-40B4-BE49-F238E27FC236}">
                <a16:creationId xmlns:a16="http://schemas.microsoft.com/office/drawing/2014/main" id="{7AED778B-4553-B13E-65C3-A1860BE82923}"/>
              </a:ext>
            </a:extLst>
          </p:cNvPr>
          <p:cNvPicPr>
            <a:picLocks noChangeAspect="1"/>
          </p:cNvPicPr>
          <p:nvPr/>
        </p:nvPicPr>
        <p:blipFill>
          <a:blip r:embed="rId2"/>
          <a:stretch>
            <a:fillRect/>
          </a:stretch>
        </p:blipFill>
        <p:spPr>
          <a:xfrm>
            <a:off x="0" y="1989668"/>
            <a:ext cx="5698067" cy="3682999"/>
          </a:xfrm>
          <a:prstGeom prst="rect">
            <a:avLst/>
          </a:prstGeom>
        </p:spPr>
      </p:pic>
      <p:pic>
        <p:nvPicPr>
          <p:cNvPr id="8" name="Picture 7">
            <a:extLst>
              <a:ext uri="{FF2B5EF4-FFF2-40B4-BE49-F238E27FC236}">
                <a16:creationId xmlns:a16="http://schemas.microsoft.com/office/drawing/2014/main" id="{B32950E1-5A1D-8C46-E7EF-5A3A890FA966}"/>
              </a:ext>
            </a:extLst>
          </p:cNvPr>
          <p:cNvPicPr>
            <a:picLocks noChangeAspect="1"/>
          </p:cNvPicPr>
          <p:nvPr/>
        </p:nvPicPr>
        <p:blipFill>
          <a:blip r:embed="rId3"/>
          <a:stretch>
            <a:fillRect/>
          </a:stretch>
        </p:blipFill>
        <p:spPr>
          <a:xfrm>
            <a:off x="5698067" y="1989668"/>
            <a:ext cx="6502400" cy="3682999"/>
          </a:xfrm>
          <a:prstGeom prst="rect">
            <a:avLst/>
          </a:prstGeom>
        </p:spPr>
      </p:pic>
    </p:spTree>
    <p:extLst>
      <p:ext uri="{BB962C8B-B14F-4D97-AF65-F5344CB8AC3E}">
        <p14:creationId xmlns:p14="http://schemas.microsoft.com/office/powerpoint/2010/main" val="2407531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A980-6AFE-0914-2CE9-2EFB0CD105B9}"/>
              </a:ext>
            </a:extLst>
          </p:cNvPr>
          <p:cNvSpPr>
            <a:spLocks noGrp="1"/>
          </p:cNvSpPr>
          <p:nvPr>
            <p:ph type="title"/>
          </p:nvPr>
        </p:nvSpPr>
        <p:spPr>
          <a:xfrm>
            <a:off x="2280521" y="685494"/>
            <a:ext cx="5415679" cy="1080938"/>
          </a:xfrm>
        </p:spPr>
        <p:txBody>
          <a:bodyPr>
            <a:normAutofit/>
          </a:bodyPr>
          <a:lstStyle/>
          <a:p>
            <a:r>
              <a:rPr lang="en-US" sz="4800" dirty="0"/>
              <a:t>CROSS VALIDATION </a:t>
            </a:r>
            <a:endParaRPr lang="en-IN" sz="4800" dirty="0"/>
          </a:p>
        </p:txBody>
      </p:sp>
      <p:pic>
        <p:nvPicPr>
          <p:cNvPr id="4" name="Picture 3">
            <a:extLst>
              <a:ext uri="{FF2B5EF4-FFF2-40B4-BE49-F238E27FC236}">
                <a16:creationId xmlns:a16="http://schemas.microsoft.com/office/drawing/2014/main" id="{6821B61D-1728-DAC3-30A7-859B7962A40E}"/>
              </a:ext>
            </a:extLst>
          </p:cNvPr>
          <p:cNvPicPr>
            <a:picLocks noChangeAspect="1"/>
          </p:cNvPicPr>
          <p:nvPr/>
        </p:nvPicPr>
        <p:blipFill>
          <a:blip r:embed="rId2"/>
          <a:stretch>
            <a:fillRect/>
          </a:stretch>
        </p:blipFill>
        <p:spPr>
          <a:xfrm>
            <a:off x="271462" y="2015067"/>
            <a:ext cx="11649075" cy="2700865"/>
          </a:xfrm>
          <a:prstGeom prst="rect">
            <a:avLst/>
          </a:prstGeom>
        </p:spPr>
      </p:pic>
      <p:sp>
        <p:nvSpPr>
          <p:cNvPr id="5" name="TextBox 4">
            <a:extLst>
              <a:ext uri="{FF2B5EF4-FFF2-40B4-BE49-F238E27FC236}">
                <a16:creationId xmlns:a16="http://schemas.microsoft.com/office/drawing/2014/main" id="{6A7C000F-8A77-946B-4B3E-3ECFB235F39E}"/>
              </a:ext>
            </a:extLst>
          </p:cNvPr>
          <p:cNvSpPr txBox="1"/>
          <p:nvPr/>
        </p:nvSpPr>
        <p:spPr>
          <a:xfrm>
            <a:off x="1075267" y="5464620"/>
            <a:ext cx="9795933" cy="707886"/>
          </a:xfrm>
          <a:prstGeom prst="rect">
            <a:avLst/>
          </a:prstGeom>
          <a:noFill/>
        </p:spPr>
        <p:txBody>
          <a:bodyPr wrap="square" rtlCol="0">
            <a:spAutoFit/>
          </a:bodyPr>
          <a:lstStyle/>
          <a:p>
            <a:r>
              <a:rPr lang="en-US" sz="2000" dirty="0">
                <a:solidFill>
                  <a:srgbClr val="FFFF00"/>
                </a:solidFill>
              </a:rPr>
              <a:t>Cross validation is used to prevent model from overfitting when used in real time.</a:t>
            </a:r>
          </a:p>
          <a:p>
            <a:r>
              <a:rPr lang="en-US" sz="2000" dirty="0">
                <a:solidFill>
                  <a:srgbClr val="FFFF00"/>
                </a:solidFill>
              </a:rPr>
              <a:t>It do not fail when used in real time  </a:t>
            </a:r>
            <a:endParaRPr lang="en-IN" sz="2000" dirty="0">
              <a:solidFill>
                <a:srgbClr val="FFFF00"/>
              </a:solidFill>
            </a:endParaRPr>
          </a:p>
        </p:txBody>
      </p:sp>
    </p:spTree>
    <p:extLst>
      <p:ext uri="{BB962C8B-B14F-4D97-AF65-F5344CB8AC3E}">
        <p14:creationId xmlns:p14="http://schemas.microsoft.com/office/powerpoint/2010/main" val="426204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A516-3505-BF1C-83E1-96E601F4FB41}"/>
              </a:ext>
            </a:extLst>
          </p:cNvPr>
          <p:cNvSpPr>
            <a:spLocks noGrp="1"/>
          </p:cNvSpPr>
          <p:nvPr>
            <p:ph type="title"/>
          </p:nvPr>
        </p:nvSpPr>
        <p:spPr>
          <a:xfrm>
            <a:off x="3449436" y="726595"/>
            <a:ext cx="4075630" cy="1080938"/>
          </a:xfrm>
        </p:spPr>
        <p:txBody>
          <a:bodyPr>
            <a:normAutofit/>
          </a:bodyPr>
          <a:lstStyle/>
          <a:p>
            <a:r>
              <a:rPr lang="en-US" sz="4000" dirty="0"/>
              <a:t>PROJECT  TOPIC </a:t>
            </a:r>
            <a:endParaRPr lang="en-IN" sz="4000" dirty="0"/>
          </a:p>
        </p:txBody>
      </p:sp>
      <p:sp>
        <p:nvSpPr>
          <p:cNvPr id="3" name="Content Placeholder 2">
            <a:extLst>
              <a:ext uri="{FF2B5EF4-FFF2-40B4-BE49-F238E27FC236}">
                <a16:creationId xmlns:a16="http://schemas.microsoft.com/office/drawing/2014/main" id="{C6238816-D331-6CD5-839B-A9BC2E9F9F5D}"/>
              </a:ext>
            </a:extLst>
          </p:cNvPr>
          <p:cNvSpPr>
            <a:spLocks noGrp="1"/>
          </p:cNvSpPr>
          <p:nvPr>
            <p:ph idx="1"/>
          </p:nvPr>
        </p:nvSpPr>
        <p:spPr>
          <a:xfrm>
            <a:off x="689199" y="2325949"/>
            <a:ext cx="9613861" cy="4110361"/>
          </a:xfrm>
        </p:spPr>
        <p:txBody>
          <a:bodyPr>
            <a:normAutofit fontScale="92500"/>
          </a:bodyPr>
          <a:lstStyle/>
          <a:p>
            <a:r>
              <a:rPr lang="en-US" sz="2600" dirty="0">
                <a:solidFill>
                  <a:srgbClr val="FFFF00"/>
                </a:solidFill>
              </a:rPr>
              <a:t>First we need to scrap the data from the website </a:t>
            </a:r>
            <a:r>
              <a:rPr lang="en-IN" sz="2600" dirty="0">
                <a:solidFill>
                  <a:srgbClr val="FFFF00"/>
                </a:solidFill>
                <a:effectLst/>
                <a:latin typeface="Arial" panose="020B0604020202020204" pitchFamily="34" charset="0"/>
              </a:rPr>
              <a:t>(</a:t>
            </a:r>
            <a:r>
              <a:rPr lang="en-IN" sz="2600" dirty="0" err="1">
                <a:solidFill>
                  <a:srgbClr val="FFFF00"/>
                </a:solidFill>
                <a:effectLst/>
                <a:latin typeface="Arial" panose="020B0604020202020204" pitchFamily="34" charset="0"/>
              </a:rPr>
              <a:t>Olx</a:t>
            </a:r>
            <a:r>
              <a:rPr lang="en-IN" sz="2600" dirty="0">
                <a:solidFill>
                  <a:srgbClr val="FFFF00"/>
                </a:solidFill>
                <a:effectLst/>
                <a:latin typeface="Arial" panose="020B0604020202020204" pitchFamily="34" charset="0"/>
              </a:rPr>
              <a:t>, </a:t>
            </a:r>
            <a:r>
              <a:rPr lang="en-IN" sz="2600" dirty="0" err="1">
                <a:solidFill>
                  <a:srgbClr val="FFFF00"/>
                </a:solidFill>
                <a:effectLst/>
                <a:latin typeface="Arial" panose="020B0604020202020204" pitchFamily="34" charset="0"/>
              </a:rPr>
              <a:t>cardekho</a:t>
            </a:r>
            <a:r>
              <a:rPr lang="en-IN" sz="2600" dirty="0">
                <a:solidFill>
                  <a:srgbClr val="FFFF00"/>
                </a:solidFill>
                <a:effectLst/>
                <a:latin typeface="Arial" panose="020B0604020202020204" pitchFamily="34" charset="0"/>
              </a:rPr>
              <a:t>, Cars24 etc). Using scrape data we need to save </a:t>
            </a:r>
            <a:r>
              <a:rPr lang="en-IN" sz="2600" dirty="0">
                <a:solidFill>
                  <a:srgbClr val="FFFF00"/>
                </a:solidFill>
                <a:latin typeface="Arial" panose="020B0604020202020204" pitchFamily="34" charset="0"/>
              </a:rPr>
              <a:t>it and work on it for finding the price of cars. We scrap the data for used cars and model prediction is done for used cars only.</a:t>
            </a:r>
          </a:p>
          <a:p>
            <a:r>
              <a:rPr lang="en-IN" sz="2600" dirty="0">
                <a:solidFill>
                  <a:srgbClr val="FFFF00"/>
                </a:solidFill>
                <a:effectLst/>
                <a:latin typeface="Arial" panose="020B0604020202020204" pitchFamily="34" charset="0"/>
              </a:rPr>
              <a:t>There </a:t>
            </a:r>
            <a:r>
              <a:rPr lang="en-IN" sz="2600" dirty="0">
                <a:solidFill>
                  <a:srgbClr val="FFFF00"/>
                </a:solidFill>
                <a:latin typeface="Arial" panose="020B0604020202020204" pitchFamily="34" charset="0"/>
              </a:rPr>
              <a:t>are number of feature which is used here for the prediction.</a:t>
            </a:r>
          </a:p>
          <a:p>
            <a:r>
              <a:rPr lang="en-IN" sz="2600" dirty="0">
                <a:solidFill>
                  <a:srgbClr val="FFFF00"/>
                </a:solidFill>
                <a:effectLst/>
                <a:latin typeface="Arial" panose="020B0604020202020204" pitchFamily="34" charset="0"/>
              </a:rPr>
              <a:t>We use all the feature as per our concern while building the models.</a:t>
            </a:r>
          </a:p>
          <a:p>
            <a:r>
              <a:rPr lang="en-IN" sz="2600" dirty="0">
                <a:solidFill>
                  <a:srgbClr val="FFFF00"/>
                </a:solidFill>
                <a:latin typeface="Arial" panose="020B0604020202020204" pitchFamily="34" charset="0"/>
              </a:rPr>
              <a:t>We build types of models and then select the one model which shows its best effective capacity</a:t>
            </a:r>
          </a:p>
          <a:p>
            <a:r>
              <a:rPr lang="en-IN" sz="2600" dirty="0">
                <a:solidFill>
                  <a:srgbClr val="FFFF00"/>
                </a:solidFill>
                <a:latin typeface="Arial" panose="020B0604020202020204" pitchFamily="34" charset="0"/>
              </a:rPr>
              <a:t>We have taken care of overfitted and underfitted model. So, it can used in real time with its full capacity </a:t>
            </a:r>
            <a:endParaRPr lang="en-IN" sz="2600" dirty="0">
              <a:solidFill>
                <a:srgbClr val="FFFF00"/>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1622407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F164-9F02-F368-73A1-E8F8252A7CC6}"/>
              </a:ext>
            </a:extLst>
          </p:cNvPr>
          <p:cNvSpPr>
            <a:spLocks noGrp="1"/>
          </p:cNvSpPr>
          <p:nvPr>
            <p:ph type="title"/>
          </p:nvPr>
        </p:nvSpPr>
        <p:spPr>
          <a:xfrm>
            <a:off x="1637056" y="668561"/>
            <a:ext cx="7591612" cy="1080938"/>
          </a:xfrm>
        </p:spPr>
        <p:txBody>
          <a:bodyPr>
            <a:normAutofit/>
          </a:bodyPr>
          <a:lstStyle/>
          <a:p>
            <a:r>
              <a:rPr lang="en-US" sz="4400" dirty="0"/>
              <a:t>HYPERPARAMETER TUNING</a:t>
            </a:r>
            <a:endParaRPr lang="en-IN" sz="4400" dirty="0"/>
          </a:p>
        </p:txBody>
      </p:sp>
      <p:pic>
        <p:nvPicPr>
          <p:cNvPr id="4" name="Picture 3">
            <a:extLst>
              <a:ext uri="{FF2B5EF4-FFF2-40B4-BE49-F238E27FC236}">
                <a16:creationId xmlns:a16="http://schemas.microsoft.com/office/drawing/2014/main" id="{D60F6A9D-5D12-1FB0-DAC1-FBDEAE2E8531}"/>
              </a:ext>
            </a:extLst>
          </p:cNvPr>
          <p:cNvPicPr>
            <a:picLocks noChangeAspect="1"/>
          </p:cNvPicPr>
          <p:nvPr/>
        </p:nvPicPr>
        <p:blipFill>
          <a:blip r:embed="rId2"/>
          <a:stretch>
            <a:fillRect/>
          </a:stretch>
        </p:blipFill>
        <p:spPr>
          <a:xfrm>
            <a:off x="0" y="2015067"/>
            <a:ext cx="6697133" cy="4089706"/>
          </a:xfrm>
          <a:prstGeom prst="rect">
            <a:avLst/>
          </a:prstGeom>
        </p:spPr>
      </p:pic>
      <p:sp>
        <p:nvSpPr>
          <p:cNvPr id="5" name="TextBox 4">
            <a:extLst>
              <a:ext uri="{FF2B5EF4-FFF2-40B4-BE49-F238E27FC236}">
                <a16:creationId xmlns:a16="http://schemas.microsoft.com/office/drawing/2014/main" id="{0A93B68F-62E7-1ECD-1112-B50D4382D39C}"/>
              </a:ext>
            </a:extLst>
          </p:cNvPr>
          <p:cNvSpPr txBox="1"/>
          <p:nvPr/>
        </p:nvSpPr>
        <p:spPr>
          <a:xfrm>
            <a:off x="6891867" y="3166533"/>
            <a:ext cx="5207000" cy="1200329"/>
          </a:xfrm>
          <a:prstGeom prst="rect">
            <a:avLst/>
          </a:prstGeom>
          <a:noFill/>
        </p:spPr>
        <p:txBody>
          <a:bodyPr wrap="square" rtlCol="0">
            <a:spAutoFit/>
          </a:bodyPr>
          <a:lstStyle/>
          <a:p>
            <a:r>
              <a:rPr lang="en-US" sz="2400" dirty="0">
                <a:solidFill>
                  <a:srgbClr val="FFFF00"/>
                </a:solidFill>
              </a:rPr>
              <a:t>Grid search is used for hyper parameter tuning to tune the model to make it work to its best capacity</a:t>
            </a:r>
            <a:endParaRPr lang="en-IN" sz="2400" dirty="0">
              <a:solidFill>
                <a:srgbClr val="FFFF00"/>
              </a:solidFill>
            </a:endParaRPr>
          </a:p>
        </p:txBody>
      </p:sp>
    </p:spTree>
    <p:extLst>
      <p:ext uri="{BB962C8B-B14F-4D97-AF65-F5344CB8AC3E}">
        <p14:creationId xmlns:p14="http://schemas.microsoft.com/office/powerpoint/2010/main" val="4177857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D504-80DD-D6C0-7AC6-A8793617B7F5}"/>
              </a:ext>
            </a:extLst>
          </p:cNvPr>
          <p:cNvSpPr>
            <a:spLocks noGrp="1"/>
          </p:cNvSpPr>
          <p:nvPr>
            <p:ph type="title"/>
          </p:nvPr>
        </p:nvSpPr>
        <p:spPr>
          <a:xfrm>
            <a:off x="279401" y="753228"/>
            <a:ext cx="10014782" cy="1080938"/>
          </a:xfrm>
        </p:spPr>
        <p:txBody>
          <a:bodyPr>
            <a:noAutofit/>
          </a:bodyPr>
          <a:lstStyle/>
          <a:p>
            <a:r>
              <a:rPr lang="en-US" sz="4000" dirty="0"/>
              <a:t>TEST ITS PREDICTION AND SAVE THE MODEL</a:t>
            </a:r>
            <a:endParaRPr lang="en-IN" sz="4000" dirty="0"/>
          </a:p>
        </p:txBody>
      </p:sp>
      <p:pic>
        <p:nvPicPr>
          <p:cNvPr id="5" name="Picture 4">
            <a:extLst>
              <a:ext uri="{FF2B5EF4-FFF2-40B4-BE49-F238E27FC236}">
                <a16:creationId xmlns:a16="http://schemas.microsoft.com/office/drawing/2014/main" id="{B56BA8AF-55FF-F809-78B5-CE5EBE94C11A}"/>
              </a:ext>
            </a:extLst>
          </p:cNvPr>
          <p:cNvPicPr>
            <a:picLocks noChangeAspect="1"/>
          </p:cNvPicPr>
          <p:nvPr/>
        </p:nvPicPr>
        <p:blipFill>
          <a:blip r:embed="rId2"/>
          <a:stretch>
            <a:fillRect/>
          </a:stretch>
        </p:blipFill>
        <p:spPr>
          <a:xfrm>
            <a:off x="1" y="1981200"/>
            <a:ext cx="12192000" cy="5053496"/>
          </a:xfrm>
          <a:prstGeom prst="rect">
            <a:avLst/>
          </a:prstGeom>
        </p:spPr>
      </p:pic>
    </p:spTree>
    <p:extLst>
      <p:ext uri="{BB962C8B-B14F-4D97-AF65-F5344CB8AC3E}">
        <p14:creationId xmlns:p14="http://schemas.microsoft.com/office/powerpoint/2010/main" val="4000000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6D5D-1B0E-5BD0-605A-C050DA856C5F}"/>
              </a:ext>
            </a:extLst>
          </p:cNvPr>
          <p:cNvSpPr>
            <a:spLocks noGrp="1"/>
          </p:cNvSpPr>
          <p:nvPr>
            <p:ph type="title"/>
          </p:nvPr>
        </p:nvSpPr>
        <p:spPr>
          <a:xfrm>
            <a:off x="3000189" y="677333"/>
            <a:ext cx="4509744" cy="1131433"/>
          </a:xfrm>
        </p:spPr>
        <p:txBody>
          <a:bodyPr>
            <a:normAutofit/>
          </a:bodyPr>
          <a:lstStyle/>
          <a:p>
            <a:r>
              <a:rPr lang="en-US" sz="5400" dirty="0"/>
              <a:t>CONCLUSION </a:t>
            </a:r>
            <a:endParaRPr lang="en-IN" sz="5400" dirty="0"/>
          </a:p>
        </p:txBody>
      </p:sp>
      <p:sp>
        <p:nvSpPr>
          <p:cNvPr id="4" name="TextBox 3">
            <a:extLst>
              <a:ext uri="{FF2B5EF4-FFF2-40B4-BE49-F238E27FC236}">
                <a16:creationId xmlns:a16="http://schemas.microsoft.com/office/drawing/2014/main" id="{7911C44B-60DF-E99D-3143-33D73F22ED2B}"/>
              </a:ext>
            </a:extLst>
          </p:cNvPr>
          <p:cNvSpPr txBox="1"/>
          <p:nvPr/>
        </p:nvSpPr>
        <p:spPr>
          <a:xfrm>
            <a:off x="279400" y="2118304"/>
            <a:ext cx="11489265" cy="4433008"/>
          </a:xfrm>
          <a:prstGeom prst="rect">
            <a:avLst/>
          </a:prstGeom>
          <a:noFill/>
        </p:spPr>
        <p:txBody>
          <a:bodyPr wrap="square">
            <a:spAutoFit/>
          </a:bodyPr>
          <a:lstStyle/>
          <a:p>
            <a:pPr marL="228600">
              <a:lnSpc>
                <a:spcPct val="107000"/>
              </a:lnSpc>
            </a:pPr>
            <a:r>
              <a:rPr lang="en-IN" sz="2000" dirty="0">
                <a:solidFill>
                  <a:srgbClr val="FFFF00"/>
                </a:solidFill>
                <a:effectLst/>
                <a:latin typeface="Calibri" panose="020F0502020204030204" pitchFamily="34" charset="0"/>
                <a:ea typeface="Times New Roman" panose="02020603050405020304" pitchFamily="18" charset="0"/>
                <a:cs typeface="Calibri" panose="020F0502020204030204" pitchFamily="34" charset="0"/>
              </a:rPr>
              <a:t>The increased prices of new cars and the financial incapability of the customers to buy them, Used Car sales are on a global increase. Therefore, there is an urgent need for a Used Car Price </a:t>
            </a:r>
            <a:endParaRPr lang="en-IN"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pPr>
            <a:r>
              <a:rPr lang="en-IN" sz="2000" dirty="0">
                <a:solidFill>
                  <a:srgbClr val="FFFF00"/>
                </a:solidFill>
                <a:effectLst/>
                <a:latin typeface="Calibri" panose="020F0502020204030204" pitchFamily="34" charset="0"/>
                <a:ea typeface="Times New Roman" panose="02020603050405020304" pitchFamily="18" charset="0"/>
                <a:cs typeface="Calibri" panose="020F0502020204030204" pitchFamily="34" charset="0"/>
              </a:rPr>
              <a:t>Prediction system which effectively determines the worthiness of the car using a variety of features. The proposed system will help to determine the accurate price of used car price prediction. This paper compares different algorithms for machine learning. </a:t>
            </a:r>
            <a:endParaRPr lang="en-IN"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pPr>
            <a:r>
              <a:rPr lang="en-IN" sz="2000" dirty="0">
                <a:solidFill>
                  <a:srgbClr val="FFFF00"/>
                </a:solidFill>
                <a:effectLst/>
                <a:latin typeface="Symbol" panose="05050102010706020507" pitchFamily="18" charset="2"/>
                <a:ea typeface="Times New Roman" panose="02020603050405020304" pitchFamily="18" charset="0"/>
                <a:cs typeface="Times New Roman" panose="02020603050405020304" pitchFamily="18" charset="0"/>
              </a:rPr>
              <a:t> </a:t>
            </a:r>
            <a:r>
              <a:rPr lang="en-IN" sz="2000" dirty="0">
                <a:solidFill>
                  <a:srgbClr val="FFFF00"/>
                </a:solidFill>
                <a:effectLst/>
                <a:latin typeface="Calibri" panose="020F0502020204030204" pitchFamily="34" charset="0"/>
                <a:ea typeface="Times New Roman" panose="02020603050405020304" pitchFamily="18" charset="0"/>
                <a:cs typeface="Calibri" panose="020F0502020204030204" pitchFamily="34" charset="0"/>
              </a:rPr>
              <a:t>Future Analysis : In future this machine learning model may bind with various website which can provide real time data for price prediction. Also we may add large historical data of car price which can help to improve accuracy of the machine learning model. We can build an android app as user interface for interacting with user. For better performance, we plan to</a:t>
            </a:r>
            <a:endParaRPr lang="en-IN"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2000" dirty="0">
                <a:solidFill>
                  <a:srgbClr val="FFFF00"/>
                </a:solidFill>
                <a:effectLst/>
                <a:latin typeface="Calibri" panose="020F0502020204030204" pitchFamily="34" charset="0"/>
                <a:ea typeface="Times New Roman" panose="02020603050405020304" pitchFamily="18" charset="0"/>
                <a:cs typeface="Calibri" panose="020F0502020204030204" pitchFamily="34" charset="0"/>
              </a:rPr>
              <a:t>judiciously design deep learning network structures, use adaptive learning rates and train on clusters of data rather than the whole dataset and can filter or add data as per the costumer’s</a:t>
            </a:r>
            <a:endParaRPr lang="en-IN"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solidFill>
                  <a:srgbClr val="FFFF00"/>
                </a:solidFill>
                <a:effectLst/>
                <a:latin typeface="Calibri" panose="020F0502020204030204" pitchFamily="34" charset="0"/>
                <a:ea typeface="Times New Roman" panose="02020603050405020304" pitchFamily="18" charset="0"/>
              </a:rPr>
              <a:t>requirements. </a:t>
            </a:r>
            <a:r>
              <a:rPr lang="en-IN" sz="2000" dirty="0">
                <a:solidFill>
                  <a:srgbClr val="FFFF00"/>
                </a:solidFill>
                <a:effectLst/>
                <a:latin typeface="Symbol" panose="05050102010706020507" pitchFamily="18" charset="2"/>
                <a:ea typeface="Times New Roman" panose="02020603050405020304" pitchFamily="18" charset="0"/>
                <a:cs typeface="Times New Roman" panose="02020603050405020304" pitchFamily="18" charset="0"/>
              </a:rPr>
              <a:t> </a:t>
            </a:r>
            <a:r>
              <a:rPr lang="en-IN" sz="2000" dirty="0">
                <a:solidFill>
                  <a:srgbClr val="FFFF00"/>
                </a:solidFill>
                <a:effectLst/>
                <a:latin typeface="Calibri" panose="020F0502020204030204" pitchFamily="34" charset="0"/>
                <a:ea typeface="Times New Roman" panose="02020603050405020304" pitchFamily="18" charset="0"/>
              </a:rPr>
              <a:t>India will be the biggest market for the used cars, used car market in India has been the </a:t>
            </a:r>
            <a:r>
              <a:rPr lang="en-IN" sz="2000" dirty="0" err="1">
                <a:solidFill>
                  <a:srgbClr val="FFFF00"/>
                </a:solidFill>
                <a:effectLst/>
                <a:latin typeface="Calibri" panose="020F0502020204030204" pitchFamily="34" charset="0"/>
                <a:ea typeface="Times New Roman" panose="02020603050405020304" pitchFamily="18" charset="0"/>
              </a:rPr>
              <a:t>center</a:t>
            </a:r>
            <a:r>
              <a:rPr lang="en-IN" sz="2000" dirty="0">
                <a:solidFill>
                  <a:srgbClr val="FFFF00"/>
                </a:solidFill>
                <a:effectLst/>
                <a:latin typeface="Calibri" panose="020F0502020204030204" pitchFamily="34" charset="0"/>
                <a:ea typeface="Times New Roman" panose="02020603050405020304" pitchFamily="18" charset="0"/>
              </a:rPr>
              <a:t> of attention in the slow growing automotive industry in India. </a:t>
            </a:r>
            <a:endParaRPr lang="en-IN" sz="2000" dirty="0">
              <a:solidFill>
                <a:srgbClr val="FFFF00"/>
              </a:solidFill>
            </a:endParaRPr>
          </a:p>
        </p:txBody>
      </p:sp>
    </p:spTree>
    <p:extLst>
      <p:ext uri="{BB962C8B-B14F-4D97-AF65-F5344CB8AC3E}">
        <p14:creationId xmlns:p14="http://schemas.microsoft.com/office/powerpoint/2010/main" val="3301549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colorTemperature colorTemp="5900"/>
                    </a14:imgEffect>
                    <a14:imgEffect>
                      <a14:saturation sat="400000"/>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useBgFill="1">
        <p:nvSpPr>
          <p:cNvPr id="3" name="TextBox 2">
            <a:extLst>
              <a:ext uri="{FF2B5EF4-FFF2-40B4-BE49-F238E27FC236}">
                <a16:creationId xmlns:a16="http://schemas.microsoft.com/office/drawing/2014/main" id="{B1040F90-43B5-0442-6B83-BE5E39EDBCD0}"/>
              </a:ext>
            </a:extLst>
          </p:cNvPr>
          <p:cNvSpPr txBox="1"/>
          <p:nvPr/>
        </p:nvSpPr>
        <p:spPr>
          <a:xfrm>
            <a:off x="3119967" y="2223125"/>
            <a:ext cx="3712634" cy="1446550"/>
          </a:xfrm>
          <a:prstGeom prst="rect">
            <a:avLst/>
          </a:prstGeom>
          <a:ln>
            <a:noFill/>
          </a:ln>
          <a:effectLst>
            <a:glow rad="101600">
              <a:schemeClr val="accent2">
                <a:satMod val="175000"/>
                <a:alpha val="40000"/>
              </a:schemeClr>
            </a:glow>
          </a:effectLst>
          <a:scene3d>
            <a:camera prst="obliqueBottomLeft"/>
            <a:lightRig rig="threePt" dir="t"/>
          </a:scene3d>
        </p:spPr>
        <p:txBody>
          <a:bodyPr wrap="square" rtlCol="0">
            <a:normAutofit/>
          </a:bodyPr>
          <a:lstStyle/>
          <a:p>
            <a:r>
              <a:rPr lang="en-US" sz="8800" i="1" dirty="0">
                <a:ln>
                  <a:solidFill>
                    <a:schemeClr val="bg1">
                      <a:lumMod val="50000"/>
                      <a:lumOff val="50000"/>
                    </a:schemeClr>
                  </a:solidFill>
                </a:ln>
                <a:pattFill prst="pct5">
                  <a:fgClr>
                    <a:schemeClr val="tx1"/>
                  </a:fgClr>
                  <a:bgClr>
                    <a:schemeClr val="bg1"/>
                  </a:bgClr>
                </a:pattFill>
                <a:effectLst>
                  <a:glow rad="63500">
                    <a:schemeClr val="accent2">
                      <a:satMod val="175000"/>
                      <a:alpha val="40000"/>
                    </a:schemeClr>
                  </a:glow>
                </a:effectLst>
                <a:latin typeface="TypoUpright BT" panose="03020702030807050705" pitchFamily="66" charset="0"/>
              </a:rPr>
              <a:t>Thank</a:t>
            </a:r>
            <a:r>
              <a:rPr lang="en-US" sz="8800" i="1" dirty="0">
                <a:ln>
                  <a:solidFill>
                    <a:schemeClr val="bg1">
                      <a:lumMod val="50000"/>
                      <a:lumOff val="50000"/>
                    </a:schemeClr>
                  </a:solidFill>
                </a:ln>
                <a:pattFill prst="pct5">
                  <a:fgClr>
                    <a:schemeClr val="tx1"/>
                  </a:fgClr>
                  <a:bgClr>
                    <a:schemeClr val="bg1"/>
                  </a:bgClr>
                </a:pattFill>
                <a:latin typeface="TypoUpright BT" panose="03020702030807050705" pitchFamily="66" charset="0"/>
              </a:rPr>
              <a:t> </a:t>
            </a:r>
            <a:r>
              <a:rPr lang="en-US" sz="8800" i="1" dirty="0">
                <a:ln>
                  <a:solidFill>
                    <a:schemeClr val="bg1">
                      <a:lumMod val="50000"/>
                      <a:lumOff val="50000"/>
                    </a:schemeClr>
                  </a:solidFill>
                </a:ln>
                <a:pattFill prst="pct5">
                  <a:fgClr>
                    <a:schemeClr val="tx1"/>
                  </a:fgClr>
                  <a:bgClr>
                    <a:schemeClr val="bg1"/>
                  </a:bgClr>
                </a:pattFill>
                <a:effectLst>
                  <a:glow rad="101600">
                    <a:schemeClr val="tx1">
                      <a:alpha val="40000"/>
                    </a:schemeClr>
                  </a:glow>
                </a:effectLst>
                <a:latin typeface="TypoUpright BT" panose="03020702030807050705" pitchFamily="66" charset="0"/>
              </a:rPr>
              <a:t>you</a:t>
            </a:r>
            <a:endParaRPr lang="en-IN" sz="8800" i="1" dirty="0">
              <a:ln>
                <a:solidFill>
                  <a:schemeClr val="bg1">
                    <a:lumMod val="50000"/>
                    <a:lumOff val="50000"/>
                  </a:schemeClr>
                </a:solidFill>
              </a:ln>
              <a:pattFill prst="pct5">
                <a:fgClr>
                  <a:schemeClr val="tx1"/>
                </a:fgClr>
                <a:bgClr>
                  <a:schemeClr val="bg1"/>
                </a:bgClr>
              </a:pattFill>
              <a:effectLst>
                <a:glow rad="101600">
                  <a:schemeClr val="tx1">
                    <a:alpha val="40000"/>
                  </a:schemeClr>
                </a:glow>
              </a:effectLst>
              <a:latin typeface="TypoUpright BT" panose="03020702030807050705" pitchFamily="66" charset="0"/>
            </a:endParaRPr>
          </a:p>
        </p:txBody>
      </p:sp>
    </p:spTree>
    <p:extLst>
      <p:ext uri="{BB962C8B-B14F-4D97-AF65-F5344CB8AC3E}">
        <p14:creationId xmlns:p14="http://schemas.microsoft.com/office/powerpoint/2010/main" val="3605980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49D2-A7C3-8812-225E-F08A291132FE}"/>
              </a:ext>
            </a:extLst>
          </p:cNvPr>
          <p:cNvSpPr>
            <a:spLocks noGrp="1"/>
          </p:cNvSpPr>
          <p:nvPr>
            <p:ph type="title"/>
          </p:nvPr>
        </p:nvSpPr>
        <p:spPr>
          <a:xfrm>
            <a:off x="2775451" y="726595"/>
            <a:ext cx="5276596" cy="1004551"/>
          </a:xfrm>
        </p:spPr>
        <p:txBody>
          <a:bodyPr>
            <a:normAutofit/>
          </a:bodyPr>
          <a:lstStyle/>
          <a:p>
            <a:r>
              <a:rPr lang="en-US" sz="5400" dirty="0"/>
              <a:t>DATA SCRAPED  </a:t>
            </a:r>
            <a:endParaRPr lang="en-IN" sz="5400" dirty="0"/>
          </a:p>
        </p:txBody>
      </p:sp>
      <p:sp>
        <p:nvSpPr>
          <p:cNvPr id="3" name="Content Placeholder 2">
            <a:extLst>
              <a:ext uri="{FF2B5EF4-FFF2-40B4-BE49-F238E27FC236}">
                <a16:creationId xmlns:a16="http://schemas.microsoft.com/office/drawing/2014/main" id="{0F5D1F92-F328-D973-7227-4FF645C2DE9C}"/>
              </a:ext>
            </a:extLst>
          </p:cNvPr>
          <p:cNvSpPr>
            <a:spLocks noGrp="1"/>
          </p:cNvSpPr>
          <p:nvPr>
            <p:ph idx="1"/>
          </p:nvPr>
        </p:nvSpPr>
        <p:spPr/>
        <p:txBody>
          <a:bodyPr/>
          <a:lstStyle/>
          <a:p>
            <a:r>
              <a:rPr lang="en-US" dirty="0"/>
              <a:t>Data of used cars is scrapped from </a:t>
            </a:r>
            <a:r>
              <a:rPr lang="en-US" b="1" dirty="0">
                <a:solidFill>
                  <a:srgbClr val="FFFF00"/>
                </a:solidFill>
              </a:rPr>
              <a:t>www.cars 24.com</a:t>
            </a:r>
          </a:p>
          <a:p>
            <a:endParaRPr lang="en-IN" b="1" dirty="0">
              <a:solidFill>
                <a:srgbClr val="FFFF00"/>
              </a:solidFill>
            </a:endParaRPr>
          </a:p>
        </p:txBody>
      </p:sp>
      <p:pic>
        <p:nvPicPr>
          <p:cNvPr id="5" name="Picture 4">
            <a:extLst>
              <a:ext uri="{FF2B5EF4-FFF2-40B4-BE49-F238E27FC236}">
                <a16:creationId xmlns:a16="http://schemas.microsoft.com/office/drawing/2014/main" id="{0A575486-79F9-1A68-F7E0-4B60AABCB054}"/>
              </a:ext>
            </a:extLst>
          </p:cNvPr>
          <p:cNvPicPr>
            <a:picLocks noChangeAspect="1"/>
          </p:cNvPicPr>
          <p:nvPr/>
        </p:nvPicPr>
        <p:blipFill>
          <a:blip r:embed="rId2"/>
          <a:stretch>
            <a:fillRect/>
          </a:stretch>
        </p:blipFill>
        <p:spPr>
          <a:xfrm>
            <a:off x="88777" y="2805344"/>
            <a:ext cx="11336784" cy="4052656"/>
          </a:xfrm>
          <a:prstGeom prst="rect">
            <a:avLst/>
          </a:prstGeom>
        </p:spPr>
      </p:pic>
    </p:spTree>
    <p:extLst>
      <p:ext uri="{BB962C8B-B14F-4D97-AF65-F5344CB8AC3E}">
        <p14:creationId xmlns:p14="http://schemas.microsoft.com/office/powerpoint/2010/main" val="2351952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D81F-9C64-D004-B334-8EC57D109A75}"/>
              </a:ext>
            </a:extLst>
          </p:cNvPr>
          <p:cNvSpPr>
            <a:spLocks noGrp="1"/>
          </p:cNvSpPr>
          <p:nvPr>
            <p:ph type="title"/>
          </p:nvPr>
        </p:nvSpPr>
        <p:spPr>
          <a:xfrm>
            <a:off x="680322" y="753228"/>
            <a:ext cx="9244914" cy="915774"/>
          </a:xfrm>
        </p:spPr>
        <p:txBody>
          <a:bodyPr>
            <a:normAutofit fontScale="90000"/>
          </a:bodyPr>
          <a:lstStyle/>
          <a:p>
            <a:r>
              <a:rPr lang="en-US" sz="4800" dirty="0"/>
              <a:t>MODELS BUILD UNDER THE PROJECT</a:t>
            </a:r>
            <a:endParaRPr lang="en-IN" sz="4800" dirty="0"/>
          </a:p>
        </p:txBody>
      </p:sp>
      <p:sp>
        <p:nvSpPr>
          <p:cNvPr id="3" name="Content Placeholder 2">
            <a:extLst>
              <a:ext uri="{FF2B5EF4-FFF2-40B4-BE49-F238E27FC236}">
                <a16:creationId xmlns:a16="http://schemas.microsoft.com/office/drawing/2014/main" id="{459C71D2-7BDA-3DB6-DC2E-68B332097898}"/>
              </a:ext>
            </a:extLst>
          </p:cNvPr>
          <p:cNvSpPr>
            <a:spLocks noGrp="1"/>
          </p:cNvSpPr>
          <p:nvPr>
            <p:ph idx="1"/>
          </p:nvPr>
        </p:nvSpPr>
        <p:spPr>
          <a:xfrm>
            <a:off x="2547893" y="2108446"/>
            <a:ext cx="6791416" cy="4523173"/>
          </a:xfrm>
        </p:spPr>
        <p:txBody>
          <a:bodyPr>
            <a:normAutofit fontScale="85000" lnSpcReduction="20000"/>
          </a:bodyPr>
          <a:lstStyle/>
          <a:p>
            <a:r>
              <a:rPr lang="en-US" sz="3800" dirty="0">
                <a:solidFill>
                  <a:srgbClr val="002060"/>
                </a:solidFill>
              </a:rPr>
              <a:t>Models build for prediction are:-</a:t>
            </a:r>
          </a:p>
          <a:p>
            <a:pPr marL="457200" indent="-457200">
              <a:buFont typeface="+mj-lt"/>
              <a:buAutoNum type="arabicPeriod"/>
            </a:pPr>
            <a:r>
              <a:rPr lang="en-US" dirty="0">
                <a:solidFill>
                  <a:srgbClr val="FFFF00"/>
                </a:solidFill>
              </a:rPr>
              <a:t>Linear Regression</a:t>
            </a:r>
          </a:p>
          <a:p>
            <a:pPr marL="457200" indent="-457200">
              <a:buFont typeface="+mj-lt"/>
              <a:buAutoNum type="arabicPeriod"/>
            </a:pPr>
            <a:r>
              <a:rPr lang="en-US" dirty="0">
                <a:solidFill>
                  <a:srgbClr val="FFFF00"/>
                </a:solidFill>
              </a:rPr>
              <a:t>Decision tree Regressor</a:t>
            </a:r>
          </a:p>
          <a:p>
            <a:pPr marL="457200" indent="-457200">
              <a:buFont typeface="+mj-lt"/>
              <a:buAutoNum type="arabicPeriod"/>
            </a:pPr>
            <a:r>
              <a:rPr lang="en-US" dirty="0">
                <a:solidFill>
                  <a:srgbClr val="FFFF00"/>
                </a:solidFill>
              </a:rPr>
              <a:t>Extra tree Regressor</a:t>
            </a:r>
          </a:p>
          <a:p>
            <a:pPr marL="457200" indent="-457200">
              <a:buFont typeface="+mj-lt"/>
              <a:buAutoNum type="arabicPeriod"/>
            </a:pPr>
            <a:r>
              <a:rPr lang="en-US" dirty="0">
                <a:solidFill>
                  <a:srgbClr val="FFFF00"/>
                </a:solidFill>
              </a:rPr>
              <a:t>Random forest Regressor</a:t>
            </a:r>
          </a:p>
          <a:p>
            <a:pPr marL="457200" indent="-457200">
              <a:buFont typeface="+mj-lt"/>
              <a:buAutoNum type="arabicPeriod"/>
            </a:pPr>
            <a:r>
              <a:rPr lang="en-US" dirty="0">
                <a:solidFill>
                  <a:srgbClr val="FFFF00"/>
                </a:solidFill>
              </a:rPr>
              <a:t>Bagging Regressor </a:t>
            </a:r>
          </a:p>
          <a:p>
            <a:pPr marL="457200" indent="-457200">
              <a:buFont typeface="+mj-lt"/>
              <a:buAutoNum type="arabicPeriod"/>
            </a:pPr>
            <a:r>
              <a:rPr lang="en-US" dirty="0">
                <a:solidFill>
                  <a:srgbClr val="FFFF00"/>
                </a:solidFill>
              </a:rPr>
              <a:t>ADA boost regressor</a:t>
            </a:r>
          </a:p>
          <a:p>
            <a:pPr marL="457200" indent="-457200">
              <a:buFont typeface="+mj-lt"/>
              <a:buAutoNum type="arabicPeriod"/>
            </a:pPr>
            <a:r>
              <a:rPr lang="en-US" dirty="0">
                <a:solidFill>
                  <a:srgbClr val="FFFF00"/>
                </a:solidFill>
              </a:rPr>
              <a:t>Gradient Boosting Regressor</a:t>
            </a:r>
          </a:p>
          <a:p>
            <a:pPr marL="457200" indent="-457200">
              <a:buFont typeface="+mj-lt"/>
              <a:buAutoNum type="arabicPeriod"/>
            </a:pPr>
            <a:r>
              <a:rPr lang="en-US" dirty="0" err="1">
                <a:solidFill>
                  <a:srgbClr val="FFFF00"/>
                </a:solidFill>
              </a:rPr>
              <a:t>Kneighbors</a:t>
            </a:r>
            <a:r>
              <a:rPr lang="en-US" dirty="0">
                <a:solidFill>
                  <a:srgbClr val="FFFF00"/>
                </a:solidFill>
              </a:rPr>
              <a:t> Regressor</a:t>
            </a:r>
          </a:p>
          <a:p>
            <a:pPr marL="457200" indent="-457200">
              <a:buFont typeface="+mj-lt"/>
              <a:buAutoNum type="arabicPeriod"/>
            </a:pPr>
            <a:r>
              <a:rPr lang="en-US" dirty="0">
                <a:solidFill>
                  <a:srgbClr val="FFFF00"/>
                </a:solidFill>
              </a:rPr>
              <a:t>MLP Regressor </a:t>
            </a:r>
          </a:p>
          <a:p>
            <a:pPr marL="457200" indent="-457200">
              <a:buFont typeface="+mj-lt"/>
              <a:buAutoNum type="arabicPeriod"/>
            </a:pPr>
            <a:r>
              <a:rPr lang="en-US" dirty="0">
                <a:solidFill>
                  <a:srgbClr val="FFFF00"/>
                </a:solidFill>
              </a:rPr>
              <a:t>SVR</a:t>
            </a:r>
          </a:p>
          <a:p>
            <a:pPr marL="457200" indent="-457200">
              <a:buFont typeface="+mj-lt"/>
              <a:buAutoNum type="arabicPeriod"/>
            </a:pPr>
            <a:r>
              <a:rPr lang="en-US" dirty="0" err="1">
                <a:solidFill>
                  <a:srgbClr val="FFFF00"/>
                </a:solidFill>
              </a:rPr>
              <a:t>XGBRegressor</a:t>
            </a:r>
            <a:endParaRPr lang="en-US" dirty="0">
              <a:solidFill>
                <a:srgbClr val="FFFF00"/>
              </a:solidFill>
            </a:endParaRPr>
          </a:p>
          <a:p>
            <a:pPr marL="457200" indent="-457200">
              <a:buFont typeface="+mj-lt"/>
              <a:buAutoNum type="arabicPeriod"/>
            </a:pPr>
            <a:r>
              <a:rPr lang="en-US" dirty="0" err="1">
                <a:solidFill>
                  <a:srgbClr val="FFFF00"/>
                </a:solidFill>
              </a:rPr>
              <a:t>SGDRegressor</a:t>
            </a:r>
            <a:endParaRPr lang="en-US" dirty="0">
              <a:solidFill>
                <a:srgbClr val="FFFF00"/>
              </a:solidFill>
            </a:endParaRPr>
          </a:p>
          <a:p>
            <a:pPr marL="0" indent="0">
              <a:buNone/>
            </a:pPr>
            <a:endParaRPr lang="en-US" dirty="0"/>
          </a:p>
        </p:txBody>
      </p:sp>
    </p:spTree>
    <p:extLst>
      <p:ext uri="{BB962C8B-B14F-4D97-AF65-F5344CB8AC3E}">
        <p14:creationId xmlns:p14="http://schemas.microsoft.com/office/powerpoint/2010/main" val="945722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CF0E-33A1-B7F4-8150-231CCB087CA2}"/>
              </a:ext>
            </a:extLst>
          </p:cNvPr>
          <p:cNvSpPr>
            <a:spLocks noGrp="1"/>
          </p:cNvSpPr>
          <p:nvPr>
            <p:ph type="title"/>
          </p:nvPr>
        </p:nvSpPr>
        <p:spPr>
          <a:xfrm>
            <a:off x="958789" y="790669"/>
            <a:ext cx="8735627" cy="975987"/>
          </a:xfrm>
        </p:spPr>
        <p:txBody>
          <a:bodyPr>
            <a:noAutofit/>
          </a:bodyPr>
          <a:lstStyle/>
          <a:p>
            <a:r>
              <a:rPr lang="en-US" sz="4000" dirty="0"/>
              <a:t>IMPORTING LIBRARIES TO SCRAP DATA</a:t>
            </a:r>
            <a:endParaRPr lang="en-IN" sz="4000" dirty="0"/>
          </a:p>
        </p:txBody>
      </p:sp>
      <p:pic>
        <p:nvPicPr>
          <p:cNvPr id="5" name="Content Placeholder 4">
            <a:extLst>
              <a:ext uri="{FF2B5EF4-FFF2-40B4-BE49-F238E27FC236}">
                <a16:creationId xmlns:a16="http://schemas.microsoft.com/office/drawing/2014/main" id="{242CB9F5-F2A4-C871-027D-C002FB43CEEF}"/>
              </a:ext>
            </a:extLst>
          </p:cNvPr>
          <p:cNvPicPr>
            <a:picLocks noGrp="1" noChangeAspect="1"/>
          </p:cNvPicPr>
          <p:nvPr>
            <p:ph idx="1"/>
          </p:nvPr>
        </p:nvPicPr>
        <p:blipFill>
          <a:blip r:embed="rId2"/>
          <a:stretch>
            <a:fillRect/>
          </a:stretch>
        </p:blipFill>
        <p:spPr>
          <a:xfrm>
            <a:off x="0" y="1993497"/>
            <a:ext cx="7513051" cy="2385647"/>
          </a:xfrm>
        </p:spPr>
      </p:pic>
      <p:sp>
        <p:nvSpPr>
          <p:cNvPr id="6" name="TextBox 5">
            <a:extLst>
              <a:ext uri="{FF2B5EF4-FFF2-40B4-BE49-F238E27FC236}">
                <a16:creationId xmlns:a16="http://schemas.microsoft.com/office/drawing/2014/main" id="{158216CF-4FD8-F6F9-7847-BBA45A8D8AD1}"/>
              </a:ext>
            </a:extLst>
          </p:cNvPr>
          <p:cNvSpPr txBox="1"/>
          <p:nvPr/>
        </p:nvSpPr>
        <p:spPr>
          <a:xfrm>
            <a:off x="8123068" y="2586155"/>
            <a:ext cx="3231975" cy="1200329"/>
          </a:xfrm>
          <a:prstGeom prst="rect">
            <a:avLst/>
          </a:prstGeom>
          <a:noFill/>
        </p:spPr>
        <p:txBody>
          <a:bodyPr wrap="none" rtlCol="0">
            <a:spAutoFit/>
          </a:bodyPr>
          <a:lstStyle/>
          <a:p>
            <a:r>
              <a:rPr lang="en-US" dirty="0">
                <a:solidFill>
                  <a:srgbClr val="FFC000"/>
                </a:solidFill>
              </a:rPr>
              <a:t>Data is scraped from cars24 </a:t>
            </a:r>
          </a:p>
          <a:p>
            <a:r>
              <a:rPr lang="en-US" dirty="0">
                <a:solidFill>
                  <a:srgbClr val="FFC000"/>
                </a:solidFill>
              </a:rPr>
              <a:t>Official website.</a:t>
            </a:r>
          </a:p>
          <a:p>
            <a:r>
              <a:rPr lang="en-US" dirty="0">
                <a:solidFill>
                  <a:srgbClr val="FFC000"/>
                </a:solidFill>
              </a:rPr>
              <a:t>Importing some of important </a:t>
            </a:r>
          </a:p>
          <a:p>
            <a:r>
              <a:rPr lang="en-US" dirty="0">
                <a:solidFill>
                  <a:srgbClr val="FFC000"/>
                </a:solidFill>
              </a:rPr>
              <a:t>Packages for scraping </a:t>
            </a:r>
            <a:endParaRPr lang="en-IN" dirty="0">
              <a:solidFill>
                <a:srgbClr val="FFC000"/>
              </a:solidFill>
            </a:endParaRPr>
          </a:p>
        </p:txBody>
      </p:sp>
      <p:sp>
        <p:nvSpPr>
          <p:cNvPr id="7" name="TextBox 6">
            <a:extLst>
              <a:ext uri="{FF2B5EF4-FFF2-40B4-BE49-F238E27FC236}">
                <a16:creationId xmlns:a16="http://schemas.microsoft.com/office/drawing/2014/main" id="{363D577A-E516-BEDD-035F-43C6AAB7988A}"/>
              </a:ext>
            </a:extLst>
          </p:cNvPr>
          <p:cNvSpPr txBox="1"/>
          <p:nvPr/>
        </p:nvSpPr>
        <p:spPr>
          <a:xfrm>
            <a:off x="630315" y="4780568"/>
            <a:ext cx="10724728"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000"/>
                </a:solidFill>
              </a:rPr>
              <a:t>Scrapping is done by the help of selenium and beautiful soup</a:t>
            </a:r>
            <a:endParaRPr lang="en-IN" dirty="0">
              <a:solidFill>
                <a:srgbClr val="FFC000"/>
              </a:solidFill>
            </a:endParaRPr>
          </a:p>
          <a:p>
            <a:pPr marL="285750" indent="-285750">
              <a:buFont typeface="Arial" panose="020B0604020202020204" pitchFamily="34" charset="0"/>
              <a:buChar char="•"/>
            </a:pPr>
            <a:r>
              <a:rPr lang="en-IN" dirty="0">
                <a:solidFill>
                  <a:srgbClr val="FFC000"/>
                </a:solidFill>
              </a:rPr>
              <a:t>Web driver is used to browse the website.</a:t>
            </a:r>
          </a:p>
          <a:p>
            <a:pPr marL="285750" indent="-285750">
              <a:buFont typeface="Arial" panose="020B0604020202020204" pitchFamily="34" charset="0"/>
              <a:buChar char="•"/>
            </a:pPr>
            <a:r>
              <a:rPr lang="en-IN" dirty="0">
                <a:solidFill>
                  <a:srgbClr val="FFC000"/>
                </a:solidFill>
              </a:rPr>
              <a:t>Common exception in selenium is used , if any error or any columns data is not available or missing it do not throw error and run again .</a:t>
            </a:r>
          </a:p>
          <a:p>
            <a:endParaRPr lang="en-US" dirty="0"/>
          </a:p>
        </p:txBody>
      </p:sp>
    </p:spTree>
    <p:extLst>
      <p:ext uri="{BB962C8B-B14F-4D97-AF65-F5344CB8AC3E}">
        <p14:creationId xmlns:p14="http://schemas.microsoft.com/office/powerpoint/2010/main" val="913088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3406-72D3-67A2-333E-24C4A22EECD7}"/>
              </a:ext>
            </a:extLst>
          </p:cNvPr>
          <p:cNvSpPr>
            <a:spLocks noGrp="1"/>
          </p:cNvSpPr>
          <p:nvPr>
            <p:ph type="title"/>
          </p:nvPr>
        </p:nvSpPr>
        <p:spPr>
          <a:xfrm>
            <a:off x="1603599" y="744350"/>
            <a:ext cx="7939896" cy="1022306"/>
          </a:xfrm>
        </p:spPr>
        <p:txBody>
          <a:bodyPr/>
          <a:lstStyle/>
          <a:p>
            <a:r>
              <a:rPr lang="en-US" dirty="0"/>
              <a:t>SCRAPPING DATA FROM THE WEBSITE</a:t>
            </a:r>
            <a:endParaRPr lang="en-IN" dirty="0"/>
          </a:p>
        </p:txBody>
      </p:sp>
      <p:pic>
        <p:nvPicPr>
          <p:cNvPr id="5" name="Content Placeholder 4">
            <a:extLst>
              <a:ext uri="{FF2B5EF4-FFF2-40B4-BE49-F238E27FC236}">
                <a16:creationId xmlns:a16="http://schemas.microsoft.com/office/drawing/2014/main" id="{ADCA76DB-6B09-C14F-8A25-4E394EE974D7}"/>
              </a:ext>
            </a:extLst>
          </p:cNvPr>
          <p:cNvPicPr>
            <a:picLocks noGrp="1" noChangeAspect="1"/>
          </p:cNvPicPr>
          <p:nvPr>
            <p:ph idx="1"/>
          </p:nvPr>
        </p:nvPicPr>
        <p:blipFill>
          <a:blip r:embed="rId2"/>
          <a:stretch>
            <a:fillRect/>
          </a:stretch>
        </p:blipFill>
        <p:spPr>
          <a:xfrm>
            <a:off x="0" y="2004840"/>
            <a:ext cx="7519386" cy="4853160"/>
          </a:xfrm>
        </p:spPr>
      </p:pic>
      <p:sp>
        <p:nvSpPr>
          <p:cNvPr id="6" name="TextBox 5">
            <a:extLst>
              <a:ext uri="{FF2B5EF4-FFF2-40B4-BE49-F238E27FC236}">
                <a16:creationId xmlns:a16="http://schemas.microsoft.com/office/drawing/2014/main" id="{371FE1BC-94C4-0624-E0F0-B83716CD5C9F}"/>
              </a:ext>
            </a:extLst>
          </p:cNvPr>
          <p:cNvSpPr txBox="1"/>
          <p:nvPr/>
        </p:nvSpPr>
        <p:spPr>
          <a:xfrm>
            <a:off x="7679185" y="3059668"/>
            <a:ext cx="4145872" cy="3046988"/>
          </a:xfrm>
          <a:prstGeom prst="rect">
            <a:avLst/>
          </a:prstGeom>
          <a:noFill/>
        </p:spPr>
        <p:txBody>
          <a:bodyPr wrap="square" rtlCol="0">
            <a:spAutoFit/>
          </a:bodyPr>
          <a:lstStyle/>
          <a:p>
            <a:r>
              <a:rPr lang="en-US" sz="2400" dirty="0">
                <a:solidFill>
                  <a:srgbClr val="FFC000"/>
                </a:solidFill>
              </a:rPr>
              <a:t>1.First we see that browsing the website</a:t>
            </a:r>
          </a:p>
          <a:p>
            <a:r>
              <a:rPr lang="en-US" sz="2400" dirty="0">
                <a:solidFill>
                  <a:srgbClr val="FFC000"/>
                </a:solidFill>
              </a:rPr>
              <a:t>2.Scrolling as much as the data available </a:t>
            </a:r>
          </a:p>
          <a:p>
            <a:r>
              <a:rPr lang="en-US" sz="2400" dirty="0">
                <a:solidFill>
                  <a:srgbClr val="FFC000"/>
                </a:solidFill>
              </a:rPr>
              <a:t>3.Opening the page source</a:t>
            </a:r>
          </a:p>
          <a:p>
            <a:r>
              <a:rPr lang="en-US" sz="2400" dirty="0">
                <a:solidFill>
                  <a:srgbClr val="FFC000"/>
                </a:solidFill>
              </a:rPr>
              <a:t>4.Scraping the data</a:t>
            </a:r>
          </a:p>
          <a:p>
            <a:r>
              <a:rPr lang="en-US" sz="2400" dirty="0">
                <a:solidFill>
                  <a:srgbClr val="FFC000"/>
                </a:solidFill>
              </a:rPr>
              <a:t>5.Saving the data into subsequent list</a:t>
            </a:r>
            <a:endParaRPr lang="en-IN" sz="2400" dirty="0">
              <a:solidFill>
                <a:srgbClr val="FFC000"/>
              </a:solidFill>
            </a:endParaRPr>
          </a:p>
        </p:txBody>
      </p:sp>
    </p:spTree>
    <p:extLst>
      <p:ext uri="{BB962C8B-B14F-4D97-AF65-F5344CB8AC3E}">
        <p14:creationId xmlns:p14="http://schemas.microsoft.com/office/powerpoint/2010/main" val="53560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A8E2-8500-9A8B-D58F-D8D42C3FB003}"/>
              </a:ext>
            </a:extLst>
          </p:cNvPr>
          <p:cNvSpPr>
            <a:spLocks noGrp="1"/>
          </p:cNvSpPr>
          <p:nvPr>
            <p:ph type="title"/>
          </p:nvPr>
        </p:nvSpPr>
        <p:spPr>
          <a:xfrm>
            <a:off x="142043" y="753228"/>
            <a:ext cx="10152139" cy="1080938"/>
          </a:xfrm>
        </p:spPr>
        <p:txBody>
          <a:bodyPr>
            <a:normAutofit/>
          </a:bodyPr>
          <a:lstStyle/>
          <a:p>
            <a:r>
              <a:rPr lang="en-US" dirty="0"/>
              <a:t>IMPORTING LIBRARIES FOR EDA AND IMPORTING SCRAPED FILE</a:t>
            </a:r>
            <a:endParaRPr lang="en-IN" dirty="0"/>
          </a:p>
        </p:txBody>
      </p:sp>
      <p:pic>
        <p:nvPicPr>
          <p:cNvPr id="5" name="Content Placeholder 4">
            <a:extLst>
              <a:ext uri="{FF2B5EF4-FFF2-40B4-BE49-F238E27FC236}">
                <a16:creationId xmlns:a16="http://schemas.microsoft.com/office/drawing/2014/main" id="{52D4DA61-C776-05EE-2167-61CD7A8B1EA4}"/>
              </a:ext>
            </a:extLst>
          </p:cNvPr>
          <p:cNvPicPr>
            <a:picLocks noGrp="1" noChangeAspect="1"/>
          </p:cNvPicPr>
          <p:nvPr>
            <p:ph idx="1"/>
          </p:nvPr>
        </p:nvPicPr>
        <p:blipFill>
          <a:blip r:embed="rId2"/>
          <a:stretch>
            <a:fillRect/>
          </a:stretch>
        </p:blipFill>
        <p:spPr>
          <a:xfrm>
            <a:off x="0" y="2008326"/>
            <a:ext cx="7261934" cy="4849674"/>
          </a:xfrm>
        </p:spPr>
      </p:pic>
      <p:sp>
        <p:nvSpPr>
          <p:cNvPr id="6" name="TextBox 5">
            <a:extLst>
              <a:ext uri="{FF2B5EF4-FFF2-40B4-BE49-F238E27FC236}">
                <a16:creationId xmlns:a16="http://schemas.microsoft.com/office/drawing/2014/main" id="{508488F7-5F2B-B4E6-F06D-8A8B9E6E8662}"/>
              </a:ext>
            </a:extLst>
          </p:cNvPr>
          <p:cNvSpPr txBox="1"/>
          <p:nvPr/>
        </p:nvSpPr>
        <p:spPr>
          <a:xfrm>
            <a:off x="7412854" y="3240350"/>
            <a:ext cx="4705165"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00"/>
                </a:solidFill>
              </a:rPr>
              <a:t>Importing seaborn and matplotlib for </a:t>
            </a:r>
          </a:p>
          <a:p>
            <a:r>
              <a:rPr lang="en-US" dirty="0">
                <a:solidFill>
                  <a:srgbClr val="FFFF00"/>
                </a:solidFill>
              </a:rPr>
              <a:t>  Exploratory data analysis which is used for </a:t>
            </a:r>
          </a:p>
          <a:p>
            <a:r>
              <a:rPr lang="en-US" dirty="0">
                <a:solidFill>
                  <a:srgbClr val="FFFF00"/>
                </a:solidFill>
              </a:rPr>
              <a:t>  Graphical representation.</a:t>
            </a:r>
          </a:p>
          <a:p>
            <a:endParaRPr lang="en-US" dirty="0">
              <a:solidFill>
                <a:srgbClr val="FFFF00"/>
              </a:solidFill>
            </a:endParaRPr>
          </a:p>
          <a:p>
            <a:pPr marL="285750" indent="-285750">
              <a:buFont typeface="Arial" panose="020B0604020202020204" pitchFamily="34" charset="0"/>
              <a:buChar char="•"/>
            </a:pPr>
            <a:r>
              <a:rPr lang="en-US" dirty="0">
                <a:solidFill>
                  <a:srgbClr val="FFFF00"/>
                </a:solidFill>
              </a:rPr>
              <a:t>Importing  CSV data which is scrapped </a:t>
            </a:r>
          </a:p>
          <a:p>
            <a:r>
              <a:rPr lang="en-US" dirty="0">
                <a:solidFill>
                  <a:srgbClr val="FFFF00"/>
                </a:solidFill>
              </a:rPr>
              <a:t>  and used for further analysis and model </a:t>
            </a:r>
          </a:p>
          <a:p>
            <a:r>
              <a:rPr lang="en-US" dirty="0">
                <a:solidFill>
                  <a:srgbClr val="FFFF00"/>
                </a:solidFill>
              </a:rPr>
              <a:t>  building</a:t>
            </a:r>
          </a:p>
          <a:p>
            <a:endParaRPr lang="en-IN" dirty="0">
              <a:solidFill>
                <a:srgbClr val="FFFF00"/>
              </a:solidFill>
            </a:endParaRPr>
          </a:p>
        </p:txBody>
      </p:sp>
    </p:spTree>
    <p:extLst>
      <p:ext uri="{BB962C8B-B14F-4D97-AF65-F5344CB8AC3E}">
        <p14:creationId xmlns:p14="http://schemas.microsoft.com/office/powerpoint/2010/main" val="715234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9D80-BF03-DCC5-B175-5EBDA1D95A74}"/>
              </a:ext>
            </a:extLst>
          </p:cNvPr>
          <p:cNvSpPr>
            <a:spLocks noGrp="1"/>
          </p:cNvSpPr>
          <p:nvPr>
            <p:ph type="title"/>
          </p:nvPr>
        </p:nvSpPr>
        <p:spPr>
          <a:xfrm>
            <a:off x="680321" y="753228"/>
            <a:ext cx="9613861" cy="1040061"/>
          </a:xfrm>
        </p:spPr>
        <p:txBody>
          <a:bodyPr>
            <a:normAutofit/>
          </a:bodyPr>
          <a:lstStyle/>
          <a:p>
            <a:r>
              <a:rPr lang="en-US" sz="5400" dirty="0"/>
              <a:t>EXPLORATORY DATA ANALYSIS</a:t>
            </a:r>
            <a:endParaRPr lang="en-IN" sz="5400" dirty="0"/>
          </a:p>
        </p:txBody>
      </p:sp>
      <p:pic>
        <p:nvPicPr>
          <p:cNvPr id="5" name="Content Placeholder 4">
            <a:extLst>
              <a:ext uri="{FF2B5EF4-FFF2-40B4-BE49-F238E27FC236}">
                <a16:creationId xmlns:a16="http://schemas.microsoft.com/office/drawing/2014/main" id="{27E565F7-023F-91D7-1F06-8A8FDF210156}"/>
              </a:ext>
            </a:extLst>
          </p:cNvPr>
          <p:cNvPicPr>
            <a:picLocks noGrp="1" noChangeAspect="1"/>
          </p:cNvPicPr>
          <p:nvPr>
            <p:ph idx="1"/>
          </p:nvPr>
        </p:nvPicPr>
        <p:blipFill>
          <a:blip r:embed="rId2"/>
          <a:stretch>
            <a:fillRect/>
          </a:stretch>
        </p:blipFill>
        <p:spPr>
          <a:xfrm>
            <a:off x="-1" y="1981694"/>
            <a:ext cx="4438835" cy="3238375"/>
          </a:xfrm>
        </p:spPr>
      </p:pic>
      <p:pic>
        <p:nvPicPr>
          <p:cNvPr id="7" name="Picture 6">
            <a:extLst>
              <a:ext uri="{FF2B5EF4-FFF2-40B4-BE49-F238E27FC236}">
                <a16:creationId xmlns:a16="http://schemas.microsoft.com/office/drawing/2014/main" id="{011FC3C0-1737-DD18-3C7D-ED79C0E2637D}"/>
              </a:ext>
            </a:extLst>
          </p:cNvPr>
          <p:cNvPicPr>
            <a:picLocks noChangeAspect="1"/>
          </p:cNvPicPr>
          <p:nvPr/>
        </p:nvPicPr>
        <p:blipFill>
          <a:blip r:embed="rId3"/>
          <a:stretch>
            <a:fillRect/>
          </a:stretch>
        </p:blipFill>
        <p:spPr>
          <a:xfrm>
            <a:off x="4585314" y="1981695"/>
            <a:ext cx="7606686" cy="3238375"/>
          </a:xfrm>
          <a:prstGeom prst="rect">
            <a:avLst/>
          </a:prstGeom>
        </p:spPr>
      </p:pic>
      <p:sp>
        <p:nvSpPr>
          <p:cNvPr id="9" name="TextBox 8">
            <a:extLst>
              <a:ext uri="{FF2B5EF4-FFF2-40B4-BE49-F238E27FC236}">
                <a16:creationId xmlns:a16="http://schemas.microsoft.com/office/drawing/2014/main" id="{35015FDC-895A-D2F3-58AE-601B0DD83B92}"/>
              </a:ext>
            </a:extLst>
          </p:cNvPr>
          <p:cNvSpPr txBox="1"/>
          <p:nvPr/>
        </p:nvSpPr>
        <p:spPr>
          <a:xfrm>
            <a:off x="146480" y="5299970"/>
            <a:ext cx="4145871"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000"/>
                </a:solidFill>
              </a:rPr>
              <a:t>Above figure shows the data type of columns </a:t>
            </a:r>
          </a:p>
          <a:p>
            <a:pPr marL="285750" indent="-285750">
              <a:buFont typeface="Arial" panose="020B0604020202020204" pitchFamily="34" charset="0"/>
              <a:buChar char="•"/>
            </a:pPr>
            <a:r>
              <a:rPr lang="en-US" dirty="0">
                <a:solidFill>
                  <a:srgbClr val="FFC000"/>
                </a:solidFill>
              </a:rPr>
              <a:t>Most of them are integer and 5 of them are object or string</a:t>
            </a:r>
          </a:p>
          <a:p>
            <a:pPr marL="285750" indent="-285750">
              <a:buFont typeface="Arial" panose="020B0604020202020204" pitchFamily="34" charset="0"/>
              <a:buChar char="•"/>
            </a:pPr>
            <a:r>
              <a:rPr lang="en-US" dirty="0">
                <a:solidFill>
                  <a:srgbClr val="FFC000"/>
                </a:solidFill>
              </a:rPr>
              <a:t>There are total 10 columns.</a:t>
            </a:r>
          </a:p>
        </p:txBody>
      </p:sp>
      <p:sp>
        <p:nvSpPr>
          <p:cNvPr id="11" name="TextBox 10">
            <a:extLst>
              <a:ext uri="{FF2B5EF4-FFF2-40B4-BE49-F238E27FC236}">
                <a16:creationId xmlns:a16="http://schemas.microsoft.com/office/drawing/2014/main" id="{7DC154AD-CFCE-4679-01C2-7122FF7394E0}"/>
              </a:ext>
            </a:extLst>
          </p:cNvPr>
          <p:cNvSpPr txBox="1"/>
          <p:nvPr/>
        </p:nvSpPr>
        <p:spPr>
          <a:xfrm>
            <a:off x="4665424" y="5161471"/>
            <a:ext cx="7443717"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000"/>
                </a:solidFill>
              </a:rPr>
              <a:t>The above figure shows the statistical detail</a:t>
            </a:r>
          </a:p>
          <a:p>
            <a:r>
              <a:rPr lang="en-US" dirty="0">
                <a:solidFill>
                  <a:srgbClr val="FFC000"/>
                </a:solidFill>
              </a:rPr>
              <a:t>    by using the describe function</a:t>
            </a:r>
          </a:p>
          <a:p>
            <a:pPr marL="285750" indent="-285750">
              <a:buFont typeface="Arial" panose="020B0604020202020204" pitchFamily="34" charset="0"/>
              <a:buChar char="•"/>
            </a:pPr>
            <a:r>
              <a:rPr lang="en-US" dirty="0">
                <a:solidFill>
                  <a:srgbClr val="FFC000"/>
                </a:solidFill>
              </a:rPr>
              <a:t>It shows the columns mean, standard deviation ,quartiles </a:t>
            </a:r>
          </a:p>
          <a:p>
            <a:r>
              <a:rPr lang="en-US" dirty="0">
                <a:solidFill>
                  <a:srgbClr val="FFC000"/>
                </a:solidFill>
              </a:rPr>
              <a:t>     minimum value and maximum values.</a:t>
            </a:r>
          </a:p>
          <a:p>
            <a:pPr marL="285750" indent="-285750">
              <a:buFont typeface="Arial" panose="020B0604020202020204" pitchFamily="34" charset="0"/>
              <a:buChar char="•"/>
            </a:pPr>
            <a:r>
              <a:rPr lang="en-IN" dirty="0">
                <a:solidFill>
                  <a:srgbClr val="FFC000"/>
                </a:solidFill>
              </a:rPr>
              <a:t> Now it only showing the 5 relevant columns which is integer datatype</a:t>
            </a:r>
            <a:r>
              <a:rPr lang="en-IN" dirty="0"/>
              <a:t>.</a:t>
            </a:r>
          </a:p>
        </p:txBody>
      </p:sp>
    </p:spTree>
    <p:extLst>
      <p:ext uri="{BB962C8B-B14F-4D97-AF65-F5344CB8AC3E}">
        <p14:creationId xmlns:p14="http://schemas.microsoft.com/office/powerpoint/2010/main" val="45573129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2117</TotalTime>
  <Words>1605</Words>
  <Application>Microsoft Office PowerPoint</Application>
  <PresentationFormat>Widescreen</PresentationFormat>
  <Paragraphs>173</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Symbol</vt:lpstr>
      <vt:lpstr>Trebuchet MS</vt:lpstr>
      <vt:lpstr>TypoUpright BT</vt:lpstr>
      <vt:lpstr>Berlin</vt:lpstr>
      <vt:lpstr>PowerPoint Presentation</vt:lpstr>
      <vt:lpstr>INTRODUCTION </vt:lpstr>
      <vt:lpstr>PROJECT  TOPIC </vt:lpstr>
      <vt:lpstr>DATA SCRAPED  </vt:lpstr>
      <vt:lpstr>MODELS BUILD UNDER THE PROJECT</vt:lpstr>
      <vt:lpstr>IMPORTING LIBRARIES TO SCRAP DATA</vt:lpstr>
      <vt:lpstr>SCRAPPING DATA FROM THE WEBSITE</vt:lpstr>
      <vt:lpstr>IMPORTING LIBRARIES FOR EDA AND IMPORTING SCRAPED FILE</vt:lpstr>
      <vt:lpstr>EXPLORATORY DATA ANALYSIS</vt:lpstr>
      <vt:lpstr>BRANDS OF CARS IN DIFFERENT CITIES</vt:lpstr>
      <vt:lpstr>AVERAGE PRICE OF ALL CARS BRAND</vt:lpstr>
      <vt:lpstr>HIGHEST CARS IN LOCATION </vt:lpstr>
      <vt:lpstr>CAR BRAND AND FUEL ENGINE</vt:lpstr>
      <vt:lpstr>TOTAL CARS WITH FUEL ENGINES</vt:lpstr>
      <vt:lpstr>GRAPH OF CAR GEAR COUNT</vt:lpstr>
      <vt:lpstr>KILOMETER DRIVEN </vt:lpstr>
      <vt:lpstr>EMI OF CARS(monthly)</vt:lpstr>
      <vt:lpstr>SKEWNESS AND OUTLIERS              GRAPH </vt:lpstr>
      <vt:lpstr>PRICE AND FUEL RELATION </vt:lpstr>
      <vt:lpstr>PRICE AND KILOMETER DRIVEN BY CARS</vt:lpstr>
      <vt:lpstr>PRICE AND EMI RELATION</vt:lpstr>
      <vt:lpstr>CORRLEATION GRAPH</vt:lpstr>
      <vt:lpstr>REMOVING SKEWNESS AND OUTLIERS</vt:lpstr>
      <vt:lpstr>CHECKING MULTICOLLINERITY </vt:lpstr>
      <vt:lpstr>FEATURE SELECTION </vt:lpstr>
      <vt:lpstr>SCALING DATA</vt:lpstr>
      <vt:lpstr>TRAINING MODEL </vt:lpstr>
      <vt:lpstr>MODELS USED FOR PREDICTION </vt:lpstr>
      <vt:lpstr>CROSS VALIDATION </vt:lpstr>
      <vt:lpstr>HYPERPARAMETER TUNING</vt:lpstr>
      <vt:lpstr>TEST ITS PREDICTION AND SAVE THE MODEL</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bks30596@gmail.com</dc:creator>
  <cp:lastModifiedBy>bks30596@gmail.com</cp:lastModifiedBy>
  <cp:revision>1</cp:revision>
  <dcterms:created xsi:type="dcterms:W3CDTF">2022-09-16T06:48:22Z</dcterms:created>
  <dcterms:modified xsi:type="dcterms:W3CDTF">2022-09-17T18:05:31Z</dcterms:modified>
</cp:coreProperties>
</file>